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embeddedFontLst>
    <p:embeddedFont>
      <p:font typeface="Bebas Neue" panose="020F0502020204030204" pitchFamily="34" charset="0"/>
      <p:regular r:id="rId60"/>
    </p:embeddedFont>
    <p:embeddedFont>
      <p:font typeface="Consolas" panose="020B0609020204030204" pitchFamily="49" charset="0"/>
      <p:regular r:id="rId61"/>
      <p:bold r:id="rId62"/>
      <p:italic r:id="rId63"/>
      <p:boldItalic r:id="rId64"/>
    </p:embeddedFont>
    <p:embeddedFont>
      <p:font typeface="Doppio One" panose="020B0604020202020204" charset="0"/>
      <p:regular r:id="rId65"/>
    </p:embeddedFont>
    <p:embeddedFont>
      <p:font typeface="Encode Sans" panose="020B0604020202020204" charset="0"/>
      <p:regular r:id="rId66"/>
      <p:bold r:id="rId67"/>
    </p:embeddedFont>
    <p:embeddedFont>
      <p:font typeface="Encode Sans Condensed" panose="020B0604020202020204" charset="0"/>
      <p:regular r:id="rId68"/>
      <p:bold r:id="rId69"/>
    </p:embeddedFont>
    <p:embeddedFont>
      <p:font typeface="Open Sans" panose="020B0606030504020204" pitchFamily="34" charset="0"/>
      <p:regular r:id="rId70"/>
    </p:embeddedFont>
    <p:embeddedFont>
      <p:font typeface="PT Sans" panose="020B0503020203020204" pitchFamily="34" charset="0"/>
      <p:regular r:id="rId71"/>
      <p:bold r:id="rId72"/>
      <p:italic r:id="rId73"/>
      <p:boldItalic r:id="rId74"/>
    </p:embeddedFont>
    <p:embeddedFont>
      <p:font typeface="Roboto Mono" panose="00000009000000000000" pitchFamily="49"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03" autoAdjust="0"/>
  </p:normalViewPr>
  <p:slideViewPr>
    <p:cSldViewPr snapToGrid="0">
      <p:cViewPr varScale="1">
        <p:scale>
          <a:sx n="102" d="100"/>
          <a:sy n="102" d="100"/>
        </p:scale>
        <p:origin x="8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02afc7a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02afc7a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a74119e7f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a74119e7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This screen contains several key UI elements that guide the user through the game and provide feedback.</a:t>
            </a:r>
            <a:endParaRPr/>
          </a:p>
          <a:p>
            <a:pPr marL="0" lvl="0" indent="0" algn="l" rtl="0">
              <a:lnSpc>
                <a:spcPct val="115000"/>
              </a:lnSpc>
              <a:spcBef>
                <a:spcPts val="1200"/>
              </a:spcBef>
              <a:spcAft>
                <a:spcPts val="0"/>
              </a:spcAft>
              <a:buNone/>
            </a:pPr>
            <a:r>
              <a:rPr lang="en"/>
              <a:t>At the top right, there is the difficulty level as well as the stage of the game they are at. In this case hard and level 3 out of 3.</a:t>
            </a:r>
            <a:endParaRPr/>
          </a:p>
          <a:p>
            <a:pPr marL="0" lvl="0" indent="0" algn="l" rtl="0">
              <a:lnSpc>
                <a:spcPct val="115000"/>
              </a:lnSpc>
              <a:spcBef>
                <a:spcPts val="1200"/>
              </a:spcBef>
              <a:spcAft>
                <a:spcPts val="0"/>
              </a:spcAft>
              <a:buNone/>
            </a:pPr>
            <a:r>
              <a:rPr lang="en"/>
              <a:t>Beside it, the title label shows the topic, in this case, 'Maths 1,' giving the user context topic they have selected, in case they forget or are confused</a:t>
            </a:r>
            <a:endParaRPr/>
          </a:p>
          <a:p>
            <a:pPr marL="0" lvl="0" indent="0" algn="l" rtl="0">
              <a:lnSpc>
                <a:spcPct val="115000"/>
              </a:lnSpc>
              <a:spcBef>
                <a:spcPts val="1200"/>
              </a:spcBef>
              <a:spcAft>
                <a:spcPts val="0"/>
              </a:spcAft>
              <a:buNone/>
            </a:pPr>
            <a:r>
              <a:rPr lang="en"/>
              <a:t>Below that we have a label to display the amount of lives the user has left.</a:t>
            </a:r>
            <a:endParaRPr/>
          </a:p>
          <a:p>
            <a:pPr marL="0" lvl="0" indent="0" algn="l" rtl="0">
              <a:lnSpc>
                <a:spcPct val="115000"/>
              </a:lnSpc>
              <a:spcBef>
                <a:spcPts val="1200"/>
              </a:spcBef>
              <a:spcAft>
                <a:spcPts val="0"/>
              </a:spcAft>
              <a:buNone/>
            </a:pPr>
            <a:r>
              <a:rPr lang="en"/>
              <a:t>Below that, we have the hearts which represent the player’s remaining lives.</a:t>
            </a:r>
            <a:endParaRPr/>
          </a:p>
          <a:p>
            <a:pPr marL="0" lvl="0" indent="0" algn="l" rtl="0">
              <a:lnSpc>
                <a:spcPct val="115000"/>
              </a:lnSpc>
              <a:spcBef>
                <a:spcPts val="1200"/>
              </a:spcBef>
              <a:spcAft>
                <a:spcPts val="0"/>
              </a:spcAft>
              <a:buNone/>
            </a:pPr>
            <a:r>
              <a:rPr lang="en"/>
              <a:t>Following that, there timer shows how much time is left, adding pressure in hard difficulty mode. This will be expanded on later in the presentation.</a:t>
            </a:r>
            <a:endParaRPr/>
          </a:p>
          <a:p>
            <a:pPr marL="0" lvl="0" indent="0" algn="l" rtl="0">
              <a:lnSpc>
                <a:spcPct val="115000"/>
              </a:lnSpc>
              <a:spcBef>
                <a:spcPts val="1200"/>
              </a:spcBef>
              <a:spcAft>
                <a:spcPts val="0"/>
              </a:spcAft>
              <a:buNone/>
            </a:pPr>
            <a:r>
              <a:rPr lang="en"/>
              <a:t>Below the timer is the question the user has to answer. In this case, the question is 'A compound proposition that is always true.'</a:t>
            </a:r>
            <a:endParaRPr/>
          </a:p>
          <a:p>
            <a:pPr marL="0" lvl="0" indent="0" algn="l" rtl="0">
              <a:lnSpc>
                <a:spcPct val="115000"/>
              </a:lnSpc>
              <a:spcBef>
                <a:spcPts val="1200"/>
              </a:spcBef>
              <a:spcAft>
                <a:spcPts val="0"/>
              </a:spcAft>
              <a:buNone/>
            </a:pPr>
            <a:r>
              <a:rPr lang="en"/>
              <a:t>The blank lines indicate the number of letters in the word the player needs to guess. As they guess correct letters, those blanks will be filled in.</a:t>
            </a:r>
            <a:endParaRPr/>
          </a:p>
          <a:p>
            <a:pPr marL="0" lvl="0" indent="0" algn="l" rtl="0">
              <a:lnSpc>
                <a:spcPct val="115000"/>
              </a:lnSpc>
              <a:spcBef>
                <a:spcPts val="1200"/>
              </a:spcBef>
              <a:spcAft>
                <a:spcPts val="0"/>
              </a:spcAft>
              <a:buNone/>
            </a:pPr>
            <a:r>
              <a:rPr lang="en"/>
              <a:t>To the left, we have the Hangman image, which corresponds to the amount of lives the user has left.</a:t>
            </a:r>
            <a:endParaRPr/>
          </a:p>
          <a:p>
            <a:pPr marL="0" lvl="0" indent="0" algn="l" rtl="0">
              <a:lnSpc>
                <a:spcPct val="115000"/>
              </a:lnSpc>
              <a:spcBef>
                <a:spcPts val="1200"/>
              </a:spcBef>
              <a:spcAft>
                <a:spcPts val="0"/>
              </a:spcAft>
              <a:buNone/>
            </a:pPr>
            <a:r>
              <a:rPr lang="en"/>
              <a:t>The input text box allows the player to type in their guesses, and the Guess button submits the player’s input. </a:t>
            </a:r>
            <a:endParaRPr/>
          </a:p>
          <a:p>
            <a:pPr marL="0" lvl="0" indent="0" algn="l" rtl="0">
              <a:lnSpc>
                <a:spcPct val="115000"/>
              </a:lnSpc>
              <a:spcBef>
                <a:spcPts val="1200"/>
              </a:spcBef>
              <a:spcAft>
                <a:spcPts val="0"/>
              </a:spcAft>
              <a:buNone/>
            </a:pPr>
            <a:r>
              <a:rPr lang="en"/>
              <a:t>Finally, below the input box, there's a list of incorrect guesses, showing the letters the player has guessed incorrectly. This helps them avoid repeating the same mistakes.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0a74119e7f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0a74119e7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take a closer look at the code structure behind this interface. Here, you can see the class HangmanGamePage. This is one of the many frames in the application, and as you can see from the code, each frame has its own distinct variables and functions. This structure allows each frame to manage its own behavior, this approach improves readability, making the code easier to maintain and to build upon.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0a74119e7f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0a74119e7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Expanding on that, Slide 13 shows another class, TopicSelectPage. Like the Hangman game page, this page has its own set of variables and functions, handling everything from loading the topics to updating the user’s view.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0a74119e7f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0a74119e7f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on Slide 14, we have a picture showing how the buttons are programmed with commands. Each button brings the user to the desired frame in the application. This means that when a user clicks a button, such as 'Rules' or 'Settings', they are directed to the corresponding frame, making the user experience smooth and intuitive.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fa38434dc3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fa38434dc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a73d4b2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a73d4b2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a73d4b29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a73d4b2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first part of the code “hint_label” basically is allowing the label to be shown in the settings UI what that checkbox is for in this case is whether the user choose to enable hints when doing the hangman game.The hint_toggle is so that the user can toggle on and off the checkbox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a73d4b29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a73d4b29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line initializes a new scale widget (a slider) and assigns it to the volume_slider attribute of the current class instance (self) and the parameter that we set the range for the slider is from 0 to 100 which is the typical for volume controls.</a:t>
            </a:r>
            <a:endParaRPr>
              <a:solidFill>
                <a:schemeClr val="dk1"/>
              </a:solidFill>
            </a:endParaRPr>
          </a:p>
          <a:p>
            <a:pPr marL="0" lvl="0" indent="0" algn="l" rtl="0">
              <a:spcBef>
                <a:spcPts val="0"/>
              </a:spcBef>
              <a:spcAft>
                <a:spcPts val="0"/>
              </a:spcAft>
              <a:buNone/>
            </a:pPr>
            <a:r>
              <a:rPr lang="en">
                <a:solidFill>
                  <a:schemeClr val="dk1"/>
                </a:solidFill>
              </a:rPr>
              <a:t>Orient basically means orientation of the slider in this case we put it to horizontal and the length indicate how many pixels it is in the settings game. And when the game run up the default volume we set is 50.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fa38434dc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fa38434dc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0a73d4b29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0a73d4b29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02afc7aa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0a73d4b293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0a73d4b29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Self.incorrect_attempts is initialized to 0 in this case for our computerArch Page but it is done to all of our different module that we have and when the user input an incorrect attempt the variable will have a increment of 1 and when the attempts reaches 3 the if statement as shown would  run and this the hint would be shown as explained by the previous slides</a:t>
            </a:r>
            <a:endParaRPr>
              <a:solidFill>
                <a:schemeClr val="dk1"/>
              </a:solidFill>
            </a:endParaRPr>
          </a:p>
          <a:p>
            <a:pPr marL="0" lvl="0" indent="0" algn="l" rtl="0">
              <a:spcBef>
                <a:spcPts val="0"/>
              </a:spcBef>
              <a:spcAft>
                <a:spcPts val="0"/>
              </a:spcAft>
              <a:buNone/>
            </a:pPr>
            <a:br>
              <a:rPr lang="en">
                <a:solidFill>
                  <a:schemeClr val="dk1"/>
                </a:solidFill>
              </a:rPr>
            </a:br>
            <a:br>
              <a:rPr lang="en">
                <a:solidFill>
                  <a:schemeClr val="dk1"/>
                </a:solidFill>
              </a:rPr>
            </a:br>
            <a:r>
              <a:rPr lang="en">
                <a:solidFill>
                  <a:schemeClr val="dk1"/>
                </a:solidFill>
              </a:rPr>
              <a:t>Self.controller.hints.enabled.get is to check whether the user enabled the hints at the settings page if they have. Then this lines of code would run when they have 3 incorrect guesses. In the test scenario the correct answer was converse hence the message box indicated the fourth letter of the answer.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a38434dc3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fa38434dc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0a740ec108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0a740ec10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0a740ec10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740ec10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0a740ec10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0a740ec10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fa38434dc3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fa38434dc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0a740ec10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0a740ec10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0ac30aca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0ac30aca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Codes for lives heart shape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0a740ec108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0a740ec10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Initialise live to 10, if got wrong minus lives</a:t>
            </a:r>
            <a:endParaRPr/>
          </a:p>
          <a:p>
            <a:pPr marL="0" lvl="0" indent="0" algn="l" rtl="0">
              <a:spcBef>
                <a:spcPts val="0"/>
              </a:spcBef>
              <a:spcAft>
                <a:spcPts val="0"/>
              </a:spcAft>
              <a:buNone/>
            </a:pPr>
            <a:r>
              <a:rPr lang="en"/>
              <a:t>Apply for easy and medium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0ac30acab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0ac30acab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timer run out minus life</a:t>
            </a:r>
            <a:endParaRPr/>
          </a:p>
          <a:p>
            <a:pPr marL="0" lvl="0" indent="0" algn="l" rtl="0">
              <a:spcBef>
                <a:spcPts val="0"/>
              </a:spcBef>
              <a:spcAft>
                <a:spcPts val="0"/>
              </a:spcAft>
              <a:buNone/>
            </a:pPr>
            <a:endParaRPr/>
          </a:p>
          <a:p>
            <a:pPr marL="0" lvl="0" indent="0" algn="l" rtl="0">
              <a:spcBef>
                <a:spcPts val="0"/>
              </a:spcBef>
              <a:spcAft>
                <a:spcPts val="0"/>
              </a:spcAft>
              <a:buNone/>
            </a:pPr>
            <a:r>
              <a:rPr lang="en"/>
              <a:t>Apply for hard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fa38434d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fa38434d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a740ec108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0a740ec10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timer run out minus life</a:t>
            </a:r>
            <a:endParaRPr/>
          </a:p>
          <a:p>
            <a:pPr marL="0" lvl="0" indent="0" algn="l" rtl="0">
              <a:spcBef>
                <a:spcPts val="0"/>
              </a:spcBef>
              <a:spcAft>
                <a:spcPts val="0"/>
              </a:spcAft>
              <a:buNone/>
            </a:pPr>
            <a:endParaRPr/>
          </a:p>
          <a:p>
            <a:pPr marL="0" lvl="0" indent="0" algn="l" rtl="0">
              <a:spcBef>
                <a:spcPts val="0"/>
              </a:spcBef>
              <a:spcAft>
                <a:spcPts val="0"/>
              </a:spcAft>
              <a:buNone/>
            </a:pPr>
            <a:r>
              <a:rPr lang="en"/>
              <a:t>Apply for hard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a740ec1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a740ec1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screenshot of the lives gain code, the logic behind it is that</a:t>
            </a:r>
            <a:endParaRPr/>
          </a:p>
          <a:p>
            <a:pPr marL="0" lvl="0" indent="0" algn="l" rtl="0">
              <a:spcBef>
                <a:spcPts val="0"/>
              </a:spcBef>
              <a:spcAft>
                <a:spcPts val="0"/>
              </a:spcAft>
              <a:buNone/>
            </a:pPr>
            <a:endParaRPr/>
          </a:p>
          <a:p>
            <a:pPr marL="0" lvl="0" indent="0" algn="l" rtl="0">
              <a:spcBef>
                <a:spcPts val="0"/>
              </a:spcBef>
              <a:spcAft>
                <a:spcPts val="0"/>
              </a:spcAft>
              <a:buNone/>
            </a:pPr>
            <a:r>
              <a:rPr lang="en"/>
              <a:t>First it will check if the number of lives left is less than 10, why 10? As we do not want the user to gain extra lives which make it 11. Hence the logic will be ruin.</a:t>
            </a:r>
            <a:endParaRPr/>
          </a:p>
          <a:p>
            <a:pPr marL="0" lvl="0" indent="0" algn="l" rtl="0">
              <a:spcBef>
                <a:spcPts val="0"/>
              </a:spcBef>
              <a:spcAft>
                <a:spcPts val="0"/>
              </a:spcAft>
              <a:buNone/>
            </a:pPr>
            <a:endParaRPr/>
          </a:p>
          <a:p>
            <a:pPr marL="0" lvl="0" indent="0" algn="l" rtl="0">
              <a:spcBef>
                <a:spcPts val="0"/>
              </a:spcBef>
              <a:spcAft>
                <a:spcPts val="0"/>
              </a:spcAft>
              <a:buNone/>
            </a:pPr>
            <a:r>
              <a:rPr lang="en"/>
              <a:t>Then it will check the difficulty of the lifes, based on the overview I mentioned earlier, for easy, user need to guess 3 correct letters to gain a live back.</a:t>
            </a:r>
            <a:endParaRPr/>
          </a:p>
          <a:p>
            <a:pPr marL="0" lvl="0" indent="0" algn="l" rtl="0">
              <a:spcBef>
                <a:spcPts val="0"/>
              </a:spcBef>
              <a:spcAft>
                <a:spcPts val="0"/>
              </a:spcAft>
              <a:buNone/>
            </a:pPr>
            <a:endParaRPr/>
          </a:p>
          <a:p>
            <a:pPr marL="0" lvl="0" indent="0" algn="l" rtl="0">
              <a:spcBef>
                <a:spcPts val="0"/>
              </a:spcBef>
              <a:spcAft>
                <a:spcPts val="0"/>
              </a:spcAft>
              <a:buNone/>
            </a:pPr>
            <a:r>
              <a:rPr lang="en"/>
              <a:t>So why is there self.live_gained?</a:t>
            </a:r>
            <a:endParaRPr/>
          </a:p>
          <a:p>
            <a:pPr marL="0" lvl="0" indent="0" algn="l" rtl="0">
              <a:spcBef>
                <a:spcPts val="0"/>
              </a:spcBef>
              <a:spcAft>
                <a:spcPts val="0"/>
              </a:spcAft>
              <a:buNone/>
            </a:pPr>
            <a:r>
              <a:rPr lang="en"/>
              <a:t>→ It is because the firstly in the code above (line 567 - </a:t>
            </a:r>
            <a:r>
              <a:rPr lang="en" sz="1050">
                <a:solidFill>
                  <a:srgbClr val="9CDCFE"/>
                </a:solidFill>
                <a:highlight>
                  <a:srgbClr val="1F1F1F"/>
                </a:highlight>
                <a:latin typeface="Consolas"/>
                <a:ea typeface="Consolas"/>
                <a:cs typeface="Consolas"/>
                <a:sym typeface="Consolas"/>
              </a:rPr>
              <a:t>self</a:t>
            </a:r>
            <a:r>
              <a:rPr lang="en" sz="1050">
                <a:solidFill>
                  <a:srgbClr val="CCCCCC"/>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life_gained</a:t>
            </a:r>
            <a:r>
              <a:rPr lang="en" sz="1050">
                <a:solidFill>
                  <a:srgbClr val="CCCCCC"/>
                </a:solidFill>
                <a:highlight>
                  <a:srgbClr val="1F1F1F"/>
                </a:highlight>
                <a:latin typeface="Consolas"/>
                <a:ea typeface="Consolas"/>
                <a:cs typeface="Consolas"/>
                <a:sym typeface="Consolas"/>
              </a:rPr>
              <a:t> </a:t>
            </a:r>
            <a:r>
              <a:rPr lang="en" sz="1050">
                <a:solidFill>
                  <a:srgbClr val="D4D4D4"/>
                </a:solidFill>
                <a:highlight>
                  <a:srgbClr val="1F1F1F"/>
                </a:highlight>
                <a:latin typeface="Consolas"/>
                <a:ea typeface="Consolas"/>
                <a:cs typeface="Consolas"/>
                <a:sym typeface="Consolas"/>
              </a:rPr>
              <a:t>=</a:t>
            </a:r>
            <a:r>
              <a:rPr lang="en" sz="1050">
                <a:solidFill>
                  <a:srgbClr val="CCCCCC"/>
                </a:solidFill>
                <a:highlight>
                  <a:srgbClr val="1F1F1F"/>
                </a:highlight>
                <a:latin typeface="Consolas"/>
                <a:ea typeface="Consolas"/>
                <a:cs typeface="Consolas"/>
                <a:sym typeface="Consolas"/>
              </a:rPr>
              <a:t> </a:t>
            </a:r>
            <a:r>
              <a:rPr lang="en" sz="1050">
                <a:solidFill>
                  <a:srgbClr val="569CD6"/>
                </a:solidFill>
                <a:highlight>
                  <a:srgbClr val="1F1F1F"/>
                </a:highlight>
                <a:latin typeface="Consolas"/>
                <a:ea typeface="Consolas"/>
                <a:cs typeface="Consolas"/>
                <a:sym typeface="Consolas"/>
              </a:rPr>
              <a:t>False</a:t>
            </a:r>
            <a:r>
              <a:rPr lang="en"/>
              <a:t>) we set it to false, when in the if statement of the screenshot, it shows if true then the user deserve to gain the lives. This logic is that to prevent the user to keep gaining lives after 3 correct attempts.</a:t>
            </a:r>
            <a:endParaRPr/>
          </a:p>
          <a:p>
            <a:pPr marL="0" lvl="0" indent="0" algn="l" rtl="0">
              <a:spcBef>
                <a:spcPts val="0"/>
              </a:spcBef>
              <a:spcAft>
                <a:spcPts val="0"/>
              </a:spcAft>
              <a:buNone/>
            </a:pPr>
            <a:endParaRPr/>
          </a:p>
          <a:p>
            <a:pPr marL="0" lvl="0" indent="0" algn="l" rtl="0">
              <a:spcBef>
                <a:spcPts val="0"/>
              </a:spcBef>
              <a:spcAft>
                <a:spcPts val="0"/>
              </a:spcAft>
              <a:buNone/>
            </a:pPr>
            <a:r>
              <a:rPr lang="en"/>
              <a:t>Since we have that logic for easy, we can just duplicate for medium and hard level where to gain lives user need to get 4 correct letters.</a:t>
            </a:r>
            <a:endParaRPr/>
          </a:p>
          <a:p>
            <a:pPr marL="0" lvl="0" indent="0" algn="l" rtl="0">
              <a:spcBef>
                <a:spcPts val="0"/>
              </a:spcBef>
              <a:spcAft>
                <a:spcPts val="0"/>
              </a:spcAft>
              <a:buNone/>
            </a:pPr>
            <a:endParaRPr/>
          </a:p>
          <a:p>
            <a:pPr marL="0" lvl="0" indent="0" algn="l" rtl="0">
              <a:spcBef>
                <a:spcPts val="0"/>
              </a:spcBef>
              <a:spcAft>
                <a:spcPts val="0"/>
              </a:spcAft>
              <a:buNone/>
            </a:pPr>
            <a:r>
              <a:rPr lang="en"/>
              <a:t>What if somehow, the user manage to get more than 10 lifes, there's where line 806 comes into play, this conditions always ensure that lives cannot be more than 10.</a:t>
            </a:r>
            <a:endParaRPr/>
          </a:p>
          <a:p>
            <a:pPr marL="0" lvl="0" indent="0" algn="l" rtl="0">
              <a:spcBef>
                <a:spcPts val="0"/>
              </a:spcBef>
              <a:spcAft>
                <a:spcPts val="0"/>
              </a:spcAft>
              <a:buNone/>
            </a:pPr>
            <a:endParaRPr/>
          </a:p>
          <a:p>
            <a:pPr marL="0" lvl="0" indent="0" algn="l" rtl="0">
              <a:spcBef>
                <a:spcPts val="0"/>
              </a:spcBef>
              <a:spcAft>
                <a:spcPts val="0"/>
              </a:spcAft>
              <a:buNone/>
            </a:pPr>
            <a:r>
              <a:rPr lang="en"/>
              <a:t>After we have the logic structured, we just print out the output which is “</a:t>
            </a:r>
            <a:r>
              <a:rPr lang="en" sz="1050">
                <a:solidFill>
                  <a:srgbClr val="9CDCFE"/>
                </a:solidFill>
                <a:highlight>
                  <a:srgbClr val="1F1F1F"/>
                </a:highlight>
                <a:latin typeface="Consolas"/>
                <a:ea typeface="Consolas"/>
                <a:cs typeface="Consolas"/>
                <a:sym typeface="Consolas"/>
              </a:rPr>
              <a:t>self</a:t>
            </a:r>
            <a:r>
              <a:rPr lang="en" sz="1050">
                <a:solidFill>
                  <a:srgbClr val="CCCCCC"/>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lives_label</a:t>
            </a:r>
            <a:r>
              <a:rPr lang="en" sz="1050">
                <a:solidFill>
                  <a:srgbClr val="CCCCCC"/>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config</a:t>
            </a:r>
            <a:r>
              <a:rPr lang="en" sz="1050">
                <a:solidFill>
                  <a:srgbClr val="CCCCCC"/>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text</a:t>
            </a:r>
            <a:r>
              <a:rPr lang="en" sz="1050">
                <a:solidFill>
                  <a:srgbClr val="D4D4D4"/>
                </a:solidFill>
                <a:highlight>
                  <a:srgbClr val="1F1F1F"/>
                </a:highlight>
                <a:latin typeface="Consolas"/>
                <a:ea typeface="Consolas"/>
                <a:cs typeface="Consolas"/>
                <a:sym typeface="Consolas"/>
              </a:rPr>
              <a:t>=</a:t>
            </a:r>
            <a:r>
              <a:rPr lang="en" sz="1050">
                <a:solidFill>
                  <a:srgbClr val="569CD6"/>
                </a:solidFill>
                <a:highlight>
                  <a:srgbClr val="1F1F1F"/>
                </a:highlight>
                <a:latin typeface="Consolas"/>
                <a:ea typeface="Consolas"/>
                <a:cs typeface="Consolas"/>
                <a:sym typeface="Consolas"/>
              </a:rPr>
              <a:t>f</a:t>
            </a:r>
            <a:r>
              <a:rPr lang="en" sz="1050">
                <a:solidFill>
                  <a:srgbClr val="CE9178"/>
                </a:solidFill>
                <a:highlight>
                  <a:srgbClr val="1F1F1F"/>
                </a:highlight>
                <a:latin typeface="Consolas"/>
                <a:ea typeface="Consolas"/>
                <a:cs typeface="Consolas"/>
                <a:sym typeface="Consolas"/>
              </a:rPr>
              <a:t>"Lives: </a:t>
            </a:r>
            <a:r>
              <a:rPr lang="en" sz="1050">
                <a:solidFill>
                  <a:srgbClr val="569CD6"/>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self</a:t>
            </a:r>
            <a:r>
              <a:rPr lang="en" sz="1050">
                <a:solidFill>
                  <a:srgbClr val="CCCCCC"/>
                </a:solidFill>
                <a:highlight>
                  <a:srgbClr val="1F1F1F"/>
                </a:highlight>
                <a:latin typeface="Consolas"/>
                <a:ea typeface="Consolas"/>
                <a:cs typeface="Consolas"/>
                <a:sym typeface="Consolas"/>
              </a:rPr>
              <a:t>.</a:t>
            </a:r>
            <a:r>
              <a:rPr lang="en" sz="1050">
                <a:solidFill>
                  <a:srgbClr val="9CDCFE"/>
                </a:solidFill>
                <a:highlight>
                  <a:srgbClr val="1F1F1F"/>
                </a:highlight>
                <a:latin typeface="Consolas"/>
                <a:ea typeface="Consolas"/>
                <a:cs typeface="Consolas"/>
                <a:sym typeface="Consolas"/>
              </a:rPr>
              <a:t>controller</a:t>
            </a:r>
            <a:r>
              <a:rPr lang="en" sz="1050">
                <a:solidFill>
                  <a:srgbClr val="CCCCCC"/>
                </a:solidFill>
                <a:highlight>
                  <a:srgbClr val="1F1F1F"/>
                </a:highlight>
                <a:latin typeface="Consolas"/>
                <a:ea typeface="Consolas"/>
                <a:cs typeface="Consolas"/>
                <a:sym typeface="Consolas"/>
              </a:rPr>
              <a:t>.lives</a:t>
            </a:r>
            <a:r>
              <a:rPr lang="en" sz="1050">
                <a:solidFill>
                  <a:srgbClr val="569CD6"/>
                </a:solidFill>
                <a:highlight>
                  <a:srgbClr val="1F1F1F"/>
                </a:highlight>
                <a:latin typeface="Consolas"/>
                <a:ea typeface="Consolas"/>
                <a:cs typeface="Consolas"/>
                <a:sym typeface="Consolas"/>
              </a:rPr>
              <a:t>}</a:t>
            </a:r>
            <a:r>
              <a:rPr lang="en" sz="1050">
                <a:solidFill>
                  <a:srgbClr val="CE9178"/>
                </a:solidFill>
                <a:highlight>
                  <a:srgbClr val="1F1F1F"/>
                </a:highlight>
                <a:latin typeface="Consolas"/>
                <a:ea typeface="Consolas"/>
                <a:cs typeface="Consolas"/>
                <a:sym typeface="Consolas"/>
              </a:rPr>
              <a:t>❤️"</a:t>
            </a:r>
            <a:r>
              <a:rPr lang="en" sz="1050">
                <a:solidFill>
                  <a:srgbClr val="CCCCCC"/>
                </a:solidFill>
                <a:highlight>
                  <a:srgbClr val="1F1F1F"/>
                </a:highlight>
                <a:latin typeface="Consolas"/>
                <a:ea typeface="Consolas"/>
                <a:cs typeface="Consolas"/>
                <a:sym typeface="Consolas"/>
              </a:rPr>
              <a:t>)</a:t>
            </a:r>
            <a:endParaRPr sz="1050">
              <a:solidFill>
                <a:srgbClr val="CCCCCC"/>
              </a:solidFill>
              <a:highlight>
                <a:srgbClr val="1F1F1F"/>
              </a:highlight>
              <a:latin typeface="Consolas"/>
              <a:ea typeface="Consolas"/>
              <a:cs typeface="Consolas"/>
              <a:sym typeface="Consolas"/>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For every level / next word and even when the user restart the game, we ensure that to reset the lives gain back to false.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0ac30acab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0ac30acab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fa38434dc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fa38434dc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ab286e1e1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ab286e1e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0ab286e1e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0ab286e1e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0ab286e1e1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0ab286e1e1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0ab286e1e1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0ab286e1e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0ab286e1e1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0ab286e1e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fa38434dc3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fa38434dc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a38434dc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fa38434dc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0ab286e1e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0ab286e1e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0ab286e1e1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0ab286e1e1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ab286e1e1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0ab286e1e1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0ab286e1e1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0ab286e1e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0ab286e1e1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0ab286e1e1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0ab286e1e1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0ab286e1e1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fa38434dc3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fa38434dc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fa38434dc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fa38434d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this part of our Hangman game, we implemented background music and sound effects to enhance the user experience. The game uses different soundtracks based on the selected difficulty level: Easy, Medium, or Hard. Each track is designed to match the mood and intensity of the level, adding to the immersive experience for players. We also incorporated sound effects for wrong guesses, adding immediate audio feedback for user actions.”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0a740ec10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0a740ec10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“Our game uses the </a:t>
            </a:r>
            <a:r>
              <a:rPr lang="en">
                <a:solidFill>
                  <a:srgbClr val="188038"/>
                </a:solidFill>
                <a:latin typeface="Roboto Mono"/>
                <a:ea typeface="Roboto Mono"/>
                <a:cs typeface="Roboto Mono"/>
                <a:sym typeface="Roboto Mono"/>
              </a:rPr>
              <a:t>pygame</a:t>
            </a:r>
            <a:r>
              <a:rPr lang="en">
                <a:solidFill>
                  <a:schemeClr val="dk1"/>
                </a:solidFill>
              </a:rPr>
              <a:t> library to manage and play background music and sound effects. Here’s how the system works:</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Loading Music</a:t>
            </a:r>
            <a:r>
              <a:rPr lang="en">
                <a:solidFill>
                  <a:schemeClr val="dk1"/>
                </a:solidFill>
              </a:rPr>
              <a:t>: When the game starts, the appropriate music file is loaded based on the difficulty level.</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Playing Music</a:t>
            </a:r>
            <a:r>
              <a:rPr lang="en">
                <a:solidFill>
                  <a:schemeClr val="dk1"/>
                </a:solidFill>
              </a:rPr>
              <a:t>: The music is set to loop throughout the gameplay using </a:t>
            </a:r>
            <a:r>
              <a:rPr lang="en">
                <a:solidFill>
                  <a:srgbClr val="188038"/>
                </a:solidFill>
                <a:latin typeface="Roboto Mono"/>
                <a:ea typeface="Roboto Mono"/>
                <a:cs typeface="Roboto Mono"/>
                <a:sym typeface="Roboto Mono"/>
              </a:rPr>
              <a:t>pygame.mixer.music.play(-1)</a:t>
            </a:r>
            <a:r>
              <a:rPr lang="en">
                <a:solidFill>
                  <a:schemeClr val="dk1"/>
                </a:solidFill>
              </a:rPr>
              <a:t>, ensuring continuous background music.</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Stopping Music</a:t>
            </a:r>
            <a:r>
              <a:rPr lang="en">
                <a:solidFill>
                  <a:schemeClr val="dk1"/>
                </a:solidFill>
              </a:rPr>
              <a:t>: When the player switches levels or restarts the game, the current track stops, and the new track for the selected difficulty begins.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0a740ec1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0a740ec1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 </a:t>
            </a:r>
            <a:r>
              <a:rPr lang="en">
                <a:solidFill>
                  <a:schemeClr val="dk1"/>
                </a:solidFill>
              </a:rPr>
              <a:t>“To handle music and sound effects, we used the </a:t>
            </a:r>
            <a:r>
              <a:rPr lang="en">
                <a:solidFill>
                  <a:srgbClr val="188038"/>
                </a:solidFill>
                <a:latin typeface="Roboto Mono"/>
                <a:ea typeface="Roboto Mono"/>
                <a:cs typeface="Roboto Mono"/>
                <a:sym typeface="Roboto Mono"/>
              </a:rPr>
              <a:t>pygame</a:t>
            </a:r>
            <a:r>
              <a:rPr lang="en">
                <a:solidFill>
                  <a:schemeClr val="dk1"/>
                </a:solidFill>
              </a:rPr>
              <a:t> library, which provides a powerful API for loading and playing audio files</a:t>
            </a:r>
            <a:br>
              <a:rPr lang="en"/>
            </a:br>
            <a:br>
              <a:rPr lang="en"/>
            </a:br>
            <a:r>
              <a:rPr lang="en"/>
              <a:t>Loading: </a:t>
            </a:r>
            <a:r>
              <a:rPr lang="en" b="1">
                <a:solidFill>
                  <a:schemeClr val="dk1"/>
                </a:solidFill>
              </a:rPr>
              <a:t>Explanation</a:t>
            </a:r>
            <a:r>
              <a:rPr lang="en">
                <a:solidFill>
                  <a:schemeClr val="dk1"/>
                </a:solidFill>
              </a:rPr>
              <a:t>: The code defines the paths to the music files for each difficulty level. These files are then loaded based on the player's selected difficulty level to ensure the appropriate background music plays.</a:t>
            </a:r>
            <a:br>
              <a:rPr lang="en">
                <a:solidFill>
                  <a:schemeClr val="dk1"/>
                </a:solidFill>
              </a:rPr>
            </a:br>
            <a:br>
              <a:rPr lang="en">
                <a:solidFill>
                  <a:schemeClr val="dk1"/>
                </a:solidFill>
              </a:rPr>
            </a:br>
            <a:r>
              <a:rPr lang="en">
                <a:solidFill>
                  <a:schemeClr val="dk1"/>
                </a:solidFill>
              </a:rPr>
              <a:t>In the code, we store the file paths for each difficulty level’s background music. When the player selects Easy mode, for example, the game loads the </a:t>
            </a:r>
            <a:r>
              <a:rPr lang="en">
                <a:solidFill>
                  <a:srgbClr val="188038"/>
                </a:solidFill>
                <a:latin typeface="Roboto Mono"/>
                <a:ea typeface="Roboto Mono"/>
                <a:cs typeface="Roboto Mono"/>
                <a:sym typeface="Roboto Mono"/>
              </a:rPr>
              <a:t>EASY.mp3</a:t>
            </a:r>
            <a:r>
              <a:rPr lang="en">
                <a:solidFill>
                  <a:schemeClr val="dk1"/>
                </a:solidFill>
              </a:rPr>
              <a:t> file using </a:t>
            </a:r>
            <a:r>
              <a:rPr lang="en">
                <a:solidFill>
                  <a:srgbClr val="188038"/>
                </a:solidFill>
                <a:latin typeface="Roboto Mono"/>
                <a:ea typeface="Roboto Mono"/>
                <a:cs typeface="Roboto Mono"/>
                <a:sym typeface="Roboto Mono"/>
              </a:rPr>
              <a:t>pygame.mixer.music.load()</a:t>
            </a:r>
            <a:r>
              <a:rPr lang="en">
                <a:solidFill>
                  <a:schemeClr val="dk1"/>
                </a:solidFill>
              </a:rPr>
              <a:t>. This prepares the music for playback when the game starts. Each difficulty level is associated with its own specific music track.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a74119e7f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0a74119e7f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Starting with the login system, we focused on user validation to ensure that users provide correct information. Specifically, the username and email fields cannot be left empty. If either of these fields is left blank, the user is prompted with an error message.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0a740ec10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0a740ec10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Bse on Diff</a:t>
            </a:r>
            <a:br>
              <a:rPr lang="en"/>
            </a:br>
            <a:r>
              <a:rPr lang="en"/>
              <a:t>The code ensures that only the appropriate track for the selected difficulty level is played. If the player switches difficulty, the previous track stops and the new one starts seamlessly u</a:t>
            </a:r>
            <a:r>
              <a:rPr lang="en">
                <a:solidFill>
                  <a:schemeClr val="dk1"/>
                </a:solidFill>
              </a:rPr>
              <a:t>sing the </a:t>
            </a:r>
            <a:r>
              <a:rPr lang="en">
                <a:solidFill>
                  <a:srgbClr val="188038"/>
                </a:solidFill>
                <a:latin typeface="Roboto Mono"/>
                <a:ea typeface="Roboto Mono"/>
                <a:cs typeface="Roboto Mono"/>
                <a:sym typeface="Roboto Mono"/>
              </a:rPr>
              <a:t>pygame.mixer.music.load()</a:t>
            </a:r>
            <a:br>
              <a:rPr lang="en"/>
            </a:br>
            <a:br>
              <a:rPr lang="en"/>
            </a:br>
            <a:r>
              <a:rPr lang="en"/>
              <a:t>Adjust:</a:t>
            </a:r>
            <a:br>
              <a:rPr lang="en"/>
            </a:br>
            <a:r>
              <a:rPr lang="en"/>
              <a:t>The slider in the settings page controls the volume. We convert the slider’s value from a scale of 0 to 100 into a decimal range (0.0 to 1.0), which Pygame uses for volume control. The user can easily increase or decrease the volume using this slider.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0ab286e1e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0ab286e1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Explanation</a:t>
            </a:r>
            <a:r>
              <a:rPr lang="en">
                <a:solidFill>
                  <a:schemeClr val="dk1"/>
                </a:solidFill>
              </a:rPr>
              <a:t>: Whenever the player makes an incorrect guess, the game triggers an error sound using </a:t>
            </a:r>
            <a:r>
              <a:rPr lang="en">
                <a:solidFill>
                  <a:srgbClr val="188038"/>
                </a:solidFill>
                <a:latin typeface="Roboto Mono"/>
                <a:ea typeface="Roboto Mono"/>
                <a:cs typeface="Roboto Mono"/>
                <a:sym typeface="Roboto Mono"/>
              </a:rPr>
              <a:t>pygame.mixer.Sound()</a:t>
            </a:r>
            <a:r>
              <a:rPr lang="en">
                <a:solidFill>
                  <a:schemeClr val="dk1"/>
                </a:solidFill>
              </a:rPr>
              <a:t>. Similarly, correct guesses could trigger a success sound, creating a more responsive and engaging experience for players.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fa38434dc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fa38434dc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fa38434dc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fa38434dc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“When the player completes the game, a completion page is displayed with a congratulatory message. This page also includes special completion music that is triggered to celebrate the player's achievement.”</a:t>
            </a:r>
            <a:endParaRPr/>
          </a:p>
          <a:p>
            <a:pPr marL="0" lvl="0" indent="0" algn="l" rtl="0">
              <a:spcBef>
                <a:spcPts val="120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0ab286e1e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0ab286e1e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The game checks whether the player has completed all the topics. If they have, the completion message is displayed, and a celebratory track is played using </a:t>
            </a:r>
            <a:r>
              <a:rPr lang="en">
                <a:solidFill>
                  <a:srgbClr val="188038"/>
                </a:solidFill>
                <a:latin typeface="Roboto Mono"/>
                <a:ea typeface="Roboto Mono"/>
                <a:cs typeface="Roboto Mono"/>
                <a:sym typeface="Roboto Mono"/>
              </a:rPr>
              <a:t>play_completion_music()</a:t>
            </a:r>
            <a:r>
              <a:rPr lang="en">
                <a:solidFill>
                  <a:schemeClr val="dk1"/>
                </a:solidFill>
              </a:rPr>
              <a:t>. This function loads the music file </a:t>
            </a:r>
            <a:r>
              <a:rPr lang="en">
                <a:solidFill>
                  <a:srgbClr val="188038"/>
                </a:solidFill>
                <a:latin typeface="Roboto Mono"/>
                <a:ea typeface="Roboto Mono"/>
                <a:cs typeface="Roboto Mono"/>
                <a:sym typeface="Roboto Mono"/>
              </a:rPr>
              <a:t>completion_music.mp3</a:t>
            </a:r>
            <a:r>
              <a:rPr lang="en">
                <a:solidFill>
                  <a:schemeClr val="dk1"/>
                </a:solidFill>
              </a:rPr>
              <a:t> and plays it to mark the successful end of the game.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0ab286e1e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0ab286e1e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Explanation</a:t>
            </a:r>
            <a:r>
              <a:rPr lang="en">
                <a:solidFill>
                  <a:schemeClr val="dk1"/>
                </a:solidFill>
              </a:rPr>
              <a:t>: When the player loses the game by running out of lives, the game displays a message box showing "Game Over" and plays a specific track for the game over scenario. This helps to clearly signal that the game has ended and prompts the player to restart or try again.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0ab286e1e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0ab286e1e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0ab286e1e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0ab286e1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a74119e7f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a74119e7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also implemented email validation. If the email format is invalid, for example, if it's missing an '@' symbol , the user will receive an error message indicating that the email is not acceptable. Here's a screenshot showing how the validation works, where you can see how the form reacts to invalid input.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a74119e7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4119e7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the user has entered valid information, their data is stored locally. While this is sufficient for a small project like ours, in larger projects, this data would be stored in a database such as firebase for better security and scalability. This code shows how the error handling is done as well as how the data is stored locally.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fa38434dc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fa38434dc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moving on to the user interface, the main structure consists of multiple frames. Each frame represents a different page in the application, such as the login page, the main menu, and the gameplay screen and so on. The buttons in the interface are programmed with commands that allow the user to navigate between these frames seamlessly. For example, when the user clicks the 'Start Game' button, they are taken to the login frame.</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a74119e7f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a74119e7f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In the first image, you can see the login screen. This screen is built using several key UI elements: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Text labels are used to display static text like 'Name' and 'SIT Email' to help guide the user.</a:t>
            </a:r>
            <a:endParaRPr dirty="0"/>
          </a:p>
          <a:p>
            <a:pPr marL="0" lvl="0" indent="0" algn="l" rtl="0">
              <a:spcBef>
                <a:spcPts val="0"/>
              </a:spcBef>
              <a:spcAft>
                <a:spcPts val="0"/>
              </a:spcAft>
              <a:buClr>
                <a:schemeClr val="dk1"/>
              </a:buClr>
              <a:buSzPts val="1100"/>
              <a:buFont typeface="Arial"/>
              <a:buNone/>
            </a:pPr>
            <a:r>
              <a:rPr lang="en" dirty="0"/>
              <a:t>Text boxes allow the user to input their Name and email.</a:t>
            </a:r>
            <a:endParaRPr dirty="0"/>
          </a:p>
          <a:p>
            <a:pPr marL="0" lvl="0" indent="0" algn="l" rtl="0">
              <a:spcBef>
                <a:spcPts val="0"/>
              </a:spcBef>
              <a:spcAft>
                <a:spcPts val="0"/>
              </a:spcAft>
              <a:buClr>
                <a:schemeClr val="dk1"/>
              </a:buClr>
              <a:buSzPts val="1100"/>
              <a:buFont typeface="Arial"/>
              <a:buNone/>
            </a:pPr>
            <a:r>
              <a:rPr lang="en" dirty="0"/>
              <a:t>There’s a Login button that, when clicked, triggers the login process and validates the user’s input.</a:t>
            </a:r>
            <a:endParaRPr dirty="0"/>
          </a:p>
          <a:p>
            <a:pPr marL="0" lvl="0" indent="0" algn="l" rtl="0">
              <a:spcBef>
                <a:spcPts val="0"/>
              </a:spcBef>
              <a:spcAft>
                <a:spcPts val="0"/>
              </a:spcAft>
              <a:buNone/>
            </a:pPr>
            <a:r>
              <a:rPr lang="en" dirty="0"/>
              <a:t>Once the user has logged in, they are directed to the Select Topic page, which is shown in the second image.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Here, we’ve used a variety of elements:</a:t>
            </a:r>
            <a:endParaRPr dirty="0"/>
          </a:p>
          <a:p>
            <a:pPr marL="0" lvl="0" indent="0" algn="l" rtl="0">
              <a:spcBef>
                <a:spcPts val="0"/>
              </a:spcBef>
              <a:spcAft>
                <a:spcPts val="0"/>
              </a:spcAft>
              <a:buClr>
                <a:schemeClr val="dk1"/>
              </a:buClr>
              <a:buSzPts val="1100"/>
              <a:buFont typeface="Arial"/>
              <a:buNone/>
            </a:pPr>
            <a:r>
              <a:rPr lang="en" dirty="0"/>
              <a:t>A text label displays a welcome message, personalized for the user. It uses the name input which the user entered during the login process.</a:t>
            </a:r>
            <a:endParaRPr dirty="0"/>
          </a:p>
          <a:p>
            <a:pPr marL="0" lvl="0" indent="0" algn="l" rtl="0">
              <a:spcBef>
                <a:spcPts val="0"/>
              </a:spcBef>
              <a:spcAft>
                <a:spcPts val="0"/>
              </a:spcAft>
              <a:buClr>
                <a:schemeClr val="dk1"/>
              </a:buClr>
              <a:buSzPts val="1100"/>
              <a:buFont typeface="Arial"/>
              <a:buNone/>
            </a:pPr>
            <a:r>
              <a:rPr lang="en" dirty="0"/>
              <a:t>Another text label shows the number of lives the user has left.</a:t>
            </a:r>
            <a:endParaRPr dirty="0"/>
          </a:p>
          <a:p>
            <a:pPr marL="0" lvl="0" indent="0" algn="l" rtl="0">
              <a:spcBef>
                <a:spcPts val="0"/>
              </a:spcBef>
              <a:spcAft>
                <a:spcPts val="0"/>
              </a:spcAft>
              <a:buClr>
                <a:schemeClr val="dk1"/>
              </a:buClr>
              <a:buSzPts val="1100"/>
              <a:buFont typeface="Arial"/>
              <a:buNone/>
            </a:pPr>
            <a:r>
              <a:rPr lang="en" dirty="0"/>
              <a:t>Several buttons allow the user to navigate. There are options to access settings, quit the game, view the rules, and most importantly, buttons to select the topic they want to play. Each button is linked to a specific command that directs the user to the appropriate frame, such as the game or settings page.</a:t>
            </a:r>
            <a:endParaRPr dirty="0"/>
          </a:p>
          <a:p>
            <a:pPr marL="0" lvl="0" indent="0" algn="l" rtl="0">
              <a:spcBef>
                <a:spcPts val="0"/>
              </a:spcBef>
              <a:spcAft>
                <a:spcPts val="0"/>
              </a:spcAft>
              <a:buNone/>
            </a:pPr>
            <a:r>
              <a:rPr lang="en" dirty="0"/>
              <a:t>These UI components work together to create a clean interface, helping the user smoothly transition from logging in to selecting their game topic. The use of dynamic text updates, clear labels and </a:t>
            </a:r>
            <a:r>
              <a:rPr lang="en" dirty="0">
                <a:solidFill>
                  <a:schemeClr val="dk1"/>
                </a:solidFill>
              </a:rPr>
              <a:t>distinct colors for the buttons</a:t>
            </a:r>
            <a:r>
              <a:rPr lang="en" dirty="0"/>
              <a:t> ensures a user-friendly experience.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l="3955" t="33705" r="57710" b="5922"/>
          <a:stretch/>
        </p:blipFill>
        <p:spPr>
          <a:xfrm>
            <a:off x="0" y="2133600"/>
            <a:ext cx="3505200" cy="3105151"/>
          </a:xfrm>
          <a:prstGeom prst="rect">
            <a:avLst/>
          </a:prstGeom>
          <a:noFill/>
          <a:ln>
            <a:noFill/>
          </a:ln>
        </p:spPr>
      </p:pic>
      <p:pic>
        <p:nvPicPr>
          <p:cNvPr id="10" name="Google Shape;10;p2"/>
          <p:cNvPicPr preferRelativeResize="0"/>
          <p:nvPr/>
        </p:nvPicPr>
        <p:blipFill rotWithShape="1">
          <a:blip r:embed="rId2">
            <a:alphaModFix amt="28000"/>
          </a:blip>
          <a:srcRect l="40405" t="33702" r="30010" b="6752"/>
          <a:stretch/>
        </p:blipFill>
        <p:spPr>
          <a:xfrm>
            <a:off x="6438900" y="2176200"/>
            <a:ext cx="2705098" cy="3062551"/>
          </a:xfrm>
          <a:prstGeom prst="rect">
            <a:avLst/>
          </a:prstGeom>
          <a:noFill/>
          <a:ln>
            <a:noFill/>
          </a:ln>
        </p:spPr>
      </p:pic>
      <p:sp>
        <p:nvSpPr>
          <p:cNvPr id="11" name="Google Shape;11;p2"/>
          <p:cNvSpPr txBox="1">
            <a:spLocks noGrp="1"/>
          </p:cNvSpPr>
          <p:nvPr>
            <p:ph type="ctrTitle"/>
          </p:nvPr>
        </p:nvSpPr>
        <p:spPr>
          <a:xfrm>
            <a:off x="1473525" y="2562750"/>
            <a:ext cx="6196800" cy="1512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5200"/>
              <a:buNone/>
              <a:defRPr sz="42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73675" y="4056400"/>
            <a:ext cx="6196800" cy="5280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mt="28000"/>
          </a:blip>
          <a:srcRect l="5619" t="33705" r="56047" b="5922"/>
          <a:stretch/>
        </p:blipFill>
        <p:spPr>
          <a:xfrm flipH="1">
            <a:off x="5638798" y="2133600"/>
            <a:ext cx="3505200" cy="3105151"/>
          </a:xfrm>
          <a:prstGeom prst="rect">
            <a:avLst/>
          </a:prstGeom>
          <a:noFill/>
          <a:ln>
            <a:noFill/>
          </a:ln>
        </p:spPr>
      </p:pic>
      <p:pic>
        <p:nvPicPr>
          <p:cNvPr id="57" name="Google Shape;57;p11"/>
          <p:cNvPicPr preferRelativeResize="0"/>
          <p:nvPr/>
        </p:nvPicPr>
        <p:blipFill rotWithShape="1">
          <a:blip r:embed="rId2">
            <a:alphaModFix amt="28000"/>
          </a:blip>
          <a:srcRect l="42908" t="33702" r="27507" b="6752"/>
          <a:stretch/>
        </p:blipFill>
        <p:spPr>
          <a:xfrm flipH="1">
            <a:off x="0" y="2176200"/>
            <a:ext cx="2705098" cy="3062551"/>
          </a:xfrm>
          <a:prstGeom prst="rect">
            <a:avLst/>
          </a:prstGeom>
          <a:noFill/>
          <a:ln>
            <a:noFill/>
          </a:ln>
        </p:spPr>
      </p:pic>
      <p:sp>
        <p:nvSpPr>
          <p:cNvPr id="58" name="Google Shape;58;p11"/>
          <p:cNvSpPr txBox="1">
            <a:spLocks noGrp="1"/>
          </p:cNvSpPr>
          <p:nvPr>
            <p:ph type="title" hasCustomPrompt="1"/>
          </p:nvPr>
        </p:nvSpPr>
        <p:spPr>
          <a:xfrm>
            <a:off x="1284000" y="2628900"/>
            <a:ext cx="6576000" cy="138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 name="Google Shape;59;p11"/>
          <p:cNvSpPr txBox="1">
            <a:spLocks noGrp="1"/>
          </p:cNvSpPr>
          <p:nvPr>
            <p:ph type="subTitle" idx="1"/>
          </p:nvPr>
        </p:nvSpPr>
        <p:spPr>
          <a:xfrm>
            <a:off x="1284000" y="4006725"/>
            <a:ext cx="6576000" cy="4971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 name="Google Shape;60;p11"/>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64" name="Google Shape;64;p13"/>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3"/>
          <p:cNvSpPr txBox="1">
            <a:spLocks noGrp="1"/>
          </p:cNvSpPr>
          <p:nvPr>
            <p:ph type="title" idx="2" hasCustomPrompt="1"/>
          </p:nvPr>
        </p:nvSpPr>
        <p:spPr>
          <a:xfrm>
            <a:off x="1618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618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4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4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790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790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bg>
      <p:bgPr>
        <a:solidFill>
          <a:schemeClr val="lt1"/>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28000"/>
          </a:blip>
          <a:srcRect/>
          <a:stretch/>
        </p:blipFill>
        <p:spPr>
          <a:xfrm flipH="1">
            <a:off x="-19150" y="9525"/>
            <a:ext cx="8907048" cy="5143500"/>
          </a:xfrm>
          <a:prstGeom prst="rect">
            <a:avLst/>
          </a:prstGeom>
          <a:noFill/>
          <a:ln>
            <a:noFill/>
          </a:ln>
        </p:spPr>
      </p:pic>
      <p:sp>
        <p:nvSpPr>
          <p:cNvPr id="80" name="Google Shape;80;p14"/>
          <p:cNvSpPr/>
          <p:nvPr/>
        </p:nvSpPr>
        <p:spPr>
          <a:xfrm flipH="1">
            <a:off x="439198"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title" hasCustomPrompt="1"/>
          </p:nvPr>
        </p:nvSpPr>
        <p:spPr>
          <a:xfrm>
            <a:off x="1030519" y="1922732"/>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2" name="Google Shape;82;p14"/>
          <p:cNvSpPr txBox="1">
            <a:spLocks noGrp="1"/>
          </p:cNvSpPr>
          <p:nvPr>
            <p:ph type="subTitle" idx="1"/>
          </p:nvPr>
        </p:nvSpPr>
        <p:spPr>
          <a:xfrm>
            <a:off x="1030519" y="2595924"/>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3" name="Google Shape;83;p14"/>
          <p:cNvSpPr txBox="1">
            <a:spLocks noGrp="1"/>
          </p:cNvSpPr>
          <p:nvPr>
            <p:ph type="title" idx="2" hasCustomPrompt="1"/>
          </p:nvPr>
        </p:nvSpPr>
        <p:spPr>
          <a:xfrm>
            <a:off x="1030519" y="33017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4" name="Google Shape;84;p14"/>
          <p:cNvSpPr txBox="1">
            <a:spLocks noGrp="1"/>
          </p:cNvSpPr>
          <p:nvPr>
            <p:ph type="subTitle" idx="3"/>
          </p:nvPr>
        </p:nvSpPr>
        <p:spPr>
          <a:xfrm>
            <a:off x="1030519" y="3974926"/>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5" name="Google Shape;85;p14"/>
          <p:cNvSpPr txBox="1">
            <a:spLocks noGrp="1"/>
          </p:cNvSpPr>
          <p:nvPr>
            <p:ph type="title" idx="4" hasCustomPrompt="1"/>
          </p:nvPr>
        </p:nvSpPr>
        <p:spPr>
          <a:xfrm>
            <a:off x="1030519" y="5437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a:spLocks noGrp="1"/>
          </p:cNvSpPr>
          <p:nvPr>
            <p:ph type="subTitle" idx="5"/>
          </p:nvPr>
        </p:nvSpPr>
        <p:spPr>
          <a:xfrm>
            <a:off x="1030519" y="1216922"/>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7" name="Google Shape;87;p14"/>
          <p:cNvSpPr>
            <a:spLocks noGrp="1"/>
          </p:cNvSpPr>
          <p:nvPr>
            <p:ph type="pic" idx="6"/>
          </p:nvPr>
        </p:nvSpPr>
        <p:spPr>
          <a:xfrm>
            <a:off x="5715000" y="-2250"/>
            <a:ext cx="3429000" cy="5148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lt1"/>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mt="28000"/>
          </a:blip>
          <a:srcRect r="832" b="3400"/>
          <a:stretch/>
        </p:blipFill>
        <p:spPr>
          <a:xfrm rot="10800000">
            <a:off x="-100" y="-9525"/>
            <a:ext cx="9144000" cy="5143500"/>
          </a:xfrm>
          <a:prstGeom prst="rect">
            <a:avLst/>
          </a:prstGeom>
          <a:noFill/>
          <a:ln>
            <a:noFill/>
          </a:ln>
        </p:spPr>
      </p:pic>
      <p:sp>
        <p:nvSpPr>
          <p:cNvPr id="90" name="Google Shape;90;p1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chemeClr val="lt1"/>
        </a:solidFill>
        <a:effectLst/>
      </p:bgPr>
    </p:bg>
    <p:spTree>
      <p:nvGrpSpPr>
        <p:cNvPr id="1" name="Shape 92"/>
        <p:cNvGrpSpPr/>
        <p:nvPr/>
      </p:nvGrpSpPr>
      <p:grpSpPr>
        <a:xfrm>
          <a:off x="0" y="0"/>
          <a:ext cx="0" cy="0"/>
          <a:chOff x="0" y="0"/>
          <a:chExt cx="0" cy="0"/>
        </a:xfrm>
      </p:grpSpPr>
      <p:pic>
        <p:nvPicPr>
          <p:cNvPr id="93" name="Google Shape;93;p16"/>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94" name="Google Shape;94;p16"/>
          <p:cNvSpPr/>
          <p:nvPr/>
        </p:nvSpPr>
        <p:spPr>
          <a:xfrm flipH="1">
            <a:off x="4475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txBox="1">
            <a:spLocks noGrp="1"/>
          </p:cNvSpPr>
          <p:nvPr>
            <p:ph type="title"/>
          </p:nvPr>
        </p:nvSpPr>
        <p:spPr>
          <a:xfrm>
            <a:off x="715950" y="873075"/>
            <a:ext cx="5088600" cy="1101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6"/>
          <p:cNvSpPr txBox="1">
            <a:spLocks noGrp="1"/>
          </p:cNvSpPr>
          <p:nvPr>
            <p:ph type="subTitle" idx="1"/>
          </p:nvPr>
        </p:nvSpPr>
        <p:spPr>
          <a:xfrm>
            <a:off x="715952" y="2159125"/>
            <a:ext cx="50886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sz="1200"/>
            </a:lvl1pPr>
            <a:lvl2pPr lvl="1" algn="ctr" rtl="0">
              <a:lnSpc>
                <a:spcPct val="100000"/>
              </a:lnSpc>
              <a:spcBef>
                <a:spcPts val="0"/>
              </a:spcBef>
              <a:spcAft>
                <a:spcPts val="0"/>
              </a:spcAft>
              <a:buSzPts val="1200"/>
              <a:buChar char="○"/>
              <a:defRPr sz="1200"/>
            </a:lvl2pPr>
            <a:lvl3pPr lvl="2" algn="ctr" rtl="0">
              <a:lnSpc>
                <a:spcPct val="100000"/>
              </a:lnSpc>
              <a:spcBef>
                <a:spcPts val="0"/>
              </a:spcBef>
              <a:spcAft>
                <a:spcPts val="0"/>
              </a:spcAft>
              <a:buSzPts val="1200"/>
              <a:buChar char="■"/>
              <a:defRPr sz="1200"/>
            </a:lvl3pPr>
            <a:lvl4pPr lvl="3" algn="ctr" rtl="0">
              <a:lnSpc>
                <a:spcPct val="100000"/>
              </a:lnSpc>
              <a:spcBef>
                <a:spcPts val="0"/>
              </a:spcBef>
              <a:spcAft>
                <a:spcPts val="0"/>
              </a:spcAft>
              <a:buSzPts val="1200"/>
              <a:buChar char="●"/>
              <a:defRPr sz="1200"/>
            </a:lvl4pPr>
            <a:lvl5pPr lvl="4" algn="ctr" rtl="0">
              <a:lnSpc>
                <a:spcPct val="100000"/>
              </a:lnSpc>
              <a:spcBef>
                <a:spcPts val="0"/>
              </a:spcBef>
              <a:spcAft>
                <a:spcPts val="0"/>
              </a:spcAft>
              <a:buSzPts val="1200"/>
              <a:buChar char="○"/>
              <a:defRPr sz="1200"/>
            </a:lvl5pPr>
            <a:lvl6pPr lvl="5" algn="ctr" rtl="0">
              <a:lnSpc>
                <a:spcPct val="100000"/>
              </a:lnSpc>
              <a:spcBef>
                <a:spcPts val="0"/>
              </a:spcBef>
              <a:spcAft>
                <a:spcPts val="0"/>
              </a:spcAft>
              <a:buSzPts val="1200"/>
              <a:buChar char="■"/>
              <a:defRPr sz="1200"/>
            </a:lvl6pPr>
            <a:lvl7pPr lvl="6" algn="ctr" rtl="0">
              <a:lnSpc>
                <a:spcPct val="100000"/>
              </a:lnSpc>
              <a:spcBef>
                <a:spcPts val="0"/>
              </a:spcBef>
              <a:spcAft>
                <a:spcPts val="0"/>
              </a:spcAft>
              <a:buSzPts val="1200"/>
              <a:buChar char="●"/>
              <a:defRPr sz="1200"/>
            </a:lvl7pPr>
            <a:lvl8pPr lvl="7" algn="ctr" rtl="0">
              <a:lnSpc>
                <a:spcPct val="100000"/>
              </a:lnSpc>
              <a:spcBef>
                <a:spcPts val="0"/>
              </a:spcBef>
              <a:spcAft>
                <a:spcPts val="0"/>
              </a:spcAft>
              <a:buSzPts val="1200"/>
              <a:buChar char="○"/>
              <a:defRPr sz="1200"/>
            </a:lvl8pPr>
            <a:lvl9pPr lvl="8" algn="ctr"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99" name="Google Shape;99;p17"/>
          <p:cNvSpPr txBox="1">
            <a:spLocks noGrp="1"/>
          </p:cNvSpPr>
          <p:nvPr>
            <p:ph type="title"/>
          </p:nvPr>
        </p:nvSpPr>
        <p:spPr>
          <a:xfrm>
            <a:off x="713225" y="3109100"/>
            <a:ext cx="3290700" cy="610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7"/>
          <p:cNvSpPr txBox="1">
            <a:spLocks noGrp="1"/>
          </p:cNvSpPr>
          <p:nvPr>
            <p:ph type="subTitle" idx="1"/>
          </p:nvPr>
        </p:nvSpPr>
        <p:spPr>
          <a:xfrm>
            <a:off x="713225" y="3640000"/>
            <a:ext cx="3290700" cy="9639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chemeClr val="lt1"/>
        </a:solidFill>
        <a:effectLst/>
      </p:bgPr>
    </p:bg>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mt="28000"/>
          </a:blip>
          <a:srcRect l="-10" r="10"/>
          <a:stretch/>
        </p:blipFill>
        <p:spPr>
          <a:xfrm rot="10800000">
            <a:off x="-975" y="-60220"/>
            <a:ext cx="9144000" cy="5280390"/>
          </a:xfrm>
          <a:prstGeom prst="rect">
            <a:avLst/>
          </a:prstGeom>
          <a:noFill/>
          <a:ln>
            <a:noFill/>
          </a:ln>
        </p:spPr>
      </p:pic>
      <p:sp>
        <p:nvSpPr>
          <p:cNvPr id="103" name="Google Shape;103;p18"/>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8"/>
          <p:cNvSpPr txBox="1">
            <a:spLocks noGrp="1"/>
          </p:cNvSpPr>
          <p:nvPr>
            <p:ph type="body" idx="1"/>
          </p:nvPr>
        </p:nvSpPr>
        <p:spPr>
          <a:xfrm>
            <a:off x="8034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
        <p:nvSpPr>
          <p:cNvPr id="106" name="Google Shape;106;p18"/>
          <p:cNvSpPr txBox="1">
            <a:spLocks noGrp="1"/>
          </p:cNvSpPr>
          <p:nvPr>
            <p:ph type="body" idx="2"/>
          </p:nvPr>
        </p:nvSpPr>
        <p:spPr>
          <a:xfrm>
            <a:off x="47658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mt="28000"/>
          </a:blip>
          <a:srcRect l="833" b="3400"/>
          <a:stretch/>
        </p:blipFill>
        <p:spPr>
          <a:xfrm>
            <a:off x="-100" y="66675"/>
            <a:ext cx="9144000" cy="5143500"/>
          </a:xfrm>
          <a:prstGeom prst="rect">
            <a:avLst/>
          </a:prstGeom>
          <a:noFill/>
          <a:ln>
            <a:noFill/>
          </a:ln>
        </p:spPr>
      </p:pic>
      <p:sp>
        <p:nvSpPr>
          <p:cNvPr id="109" name="Google Shape;109;p19"/>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796199"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1" name="Google Shape;111;p19"/>
          <p:cNvSpPr txBox="1">
            <a:spLocks noGrp="1"/>
          </p:cNvSpPr>
          <p:nvPr>
            <p:ph type="subTitle" idx="2"/>
          </p:nvPr>
        </p:nvSpPr>
        <p:spPr>
          <a:xfrm>
            <a:off x="3419248"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2" name="Google Shape;112;p19"/>
          <p:cNvSpPr txBox="1">
            <a:spLocks noGrp="1"/>
          </p:cNvSpPr>
          <p:nvPr>
            <p:ph type="subTitle" idx="3"/>
          </p:nvPr>
        </p:nvSpPr>
        <p:spPr>
          <a:xfrm>
            <a:off x="6042301"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3" name="Google Shape;113;p19"/>
          <p:cNvSpPr txBox="1">
            <a:spLocks noGrp="1"/>
          </p:cNvSpPr>
          <p:nvPr>
            <p:ph type="subTitle" idx="4"/>
          </p:nvPr>
        </p:nvSpPr>
        <p:spPr>
          <a:xfrm>
            <a:off x="796199"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9"/>
          <p:cNvSpPr txBox="1">
            <a:spLocks noGrp="1"/>
          </p:cNvSpPr>
          <p:nvPr>
            <p:ph type="subTitle" idx="5"/>
          </p:nvPr>
        </p:nvSpPr>
        <p:spPr>
          <a:xfrm>
            <a:off x="3419252"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9"/>
          <p:cNvSpPr txBox="1">
            <a:spLocks noGrp="1"/>
          </p:cNvSpPr>
          <p:nvPr>
            <p:ph type="subTitle" idx="6"/>
          </p:nvPr>
        </p:nvSpPr>
        <p:spPr>
          <a:xfrm>
            <a:off x="6042301"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9"/>
          <p:cNvSpPr>
            <a:spLocks noGrp="1"/>
          </p:cNvSpPr>
          <p:nvPr>
            <p:ph type="pic" idx="7"/>
          </p:nvPr>
        </p:nvSpPr>
        <p:spPr>
          <a:xfrm>
            <a:off x="796200" y="1509050"/>
            <a:ext cx="2305500" cy="876300"/>
          </a:xfrm>
          <a:prstGeom prst="rect">
            <a:avLst/>
          </a:prstGeom>
          <a:noFill/>
          <a:ln>
            <a:noFill/>
          </a:ln>
        </p:spPr>
      </p:sp>
      <p:sp>
        <p:nvSpPr>
          <p:cNvPr id="118" name="Google Shape;118;p19"/>
          <p:cNvSpPr>
            <a:spLocks noGrp="1"/>
          </p:cNvSpPr>
          <p:nvPr>
            <p:ph type="pic" idx="8"/>
          </p:nvPr>
        </p:nvSpPr>
        <p:spPr>
          <a:xfrm>
            <a:off x="3419250" y="1509050"/>
            <a:ext cx="2305500" cy="876300"/>
          </a:xfrm>
          <a:prstGeom prst="rect">
            <a:avLst/>
          </a:prstGeom>
          <a:noFill/>
          <a:ln>
            <a:noFill/>
          </a:ln>
        </p:spPr>
      </p:sp>
      <p:sp>
        <p:nvSpPr>
          <p:cNvPr id="119" name="Google Shape;119;p19"/>
          <p:cNvSpPr>
            <a:spLocks noGrp="1"/>
          </p:cNvSpPr>
          <p:nvPr>
            <p:ph type="pic" idx="9"/>
          </p:nvPr>
        </p:nvSpPr>
        <p:spPr>
          <a:xfrm>
            <a:off x="6042301" y="1509050"/>
            <a:ext cx="2305500" cy="8763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solidFill>
          <a:schemeClr val="lt1"/>
        </a:solidFill>
        <a:effectLst/>
      </p:bgPr>
    </p:bg>
    <p:spTree>
      <p:nvGrpSpPr>
        <p:cNvPr id="1" name="Shape 120"/>
        <p:cNvGrpSpPr/>
        <p:nvPr/>
      </p:nvGrpSpPr>
      <p:grpSpPr>
        <a:xfrm>
          <a:off x="0" y="0"/>
          <a:ext cx="0" cy="0"/>
          <a:chOff x="0" y="0"/>
          <a:chExt cx="0" cy="0"/>
        </a:xfrm>
      </p:grpSpPr>
      <p:pic>
        <p:nvPicPr>
          <p:cNvPr id="121" name="Google Shape;121;p20"/>
          <p:cNvPicPr preferRelativeResize="0"/>
          <p:nvPr/>
        </p:nvPicPr>
        <p:blipFill rotWithShape="1">
          <a:blip r:embed="rId2">
            <a:alphaModFix amt="28000"/>
          </a:blip>
          <a:srcRect l="833" b="3400"/>
          <a:stretch/>
        </p:blipFill>
        <p:spPr>
          <a:xfrm rot="10800000" flipH="1">
            <a:off x="-100" y="-9525"/>
            <a:ext cx="9144000" cy="5143500"/>
          </a:xfrm>
          <a:prstGeom prst="rect">
            <a:avLst/>
          </a:prstGeom>
          <a:noFill/>
          <a:ln>
            <a:noFill/>
          </a:ln>
        </p:spPr>
      </p:pic>
      <p:sp>
        <p:nvSpPr>
          <p:cNvPr id="122" name="Google Shape;122;p20"/>
          <p:cNvSpPr/>
          <p:nvPr/>
        </p:nvSpPr>
        <p:spPr>
          <a:xfrm rot="10800000" flipH="1">
            <a:off x="4477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0"/>
          <p:cNvSpPr txBox="1">
            <a:spLocks noGrp="1"/>
          </p:cNvSpPr>
          <p:nvPr>
            <p:ph type="subTitle" idx="1"/>
          </p:nvPr>
        </p:nvSpPr>
        <p:spPr>
          <a:xfrm>
            <a:off x="1088024"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14476"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088024"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0"/>
          <p:cNvSpPr txBox="1">
            <a:spLocks noGrp="1"/>
          </p:cNvSpPr>
          <p:nvPr>
            <p:ph type="subTitle" idx="4"/>
          </p:nvPr>
        </p:nvSpPr>
        <p:spPr>
          <a:xfrm>
            <a:off x="4914475"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subTitle" idx="5"/>
          </p:nvPr>
        </p:nvSpPr>
        <p:spPr>
          <a:xfrm>
            <a:off x="1088024"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0"/>
          <p:cNvSpPr txBox="1">
            <a:spLocks noGrp="1"/>
          </p:cNvSpPr>
          <p:nvPr>
            <p:ph type="subTitle" idx="6"/>
          </p:nvPr>
        </p:nvSpPr>
        <p:spPr>
          <a:xfrm>
            <a:off x="1088024"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0"/>
          <p:cNvSpPr txBox="1">
            <a:spLocks noGrp="1"/>
          </p:cNvSpPr>
          <p:nvPr>
            <p:ph type="subTitle" idx="7"/>
          </p:nvPr>
        </p:nvSpPr>
        <p:spPr>
          <a:xfrm>
            <a:off x="4914449"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0"/>
          <p:cNvSpPr txBox="1">
            <a:spLocks noGrp="1"/>
          </p:cNvSpPr>
          <p:nvPr>
            <p:ph type="subTitle" idx="8"/>
          </p:nvPr>
        </p:nvSpPr>
        <p:spPr>
          <a:xfrm>
            <a:off x="4914448"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28000"/>
          </a:blip>
          <a:srcRect l="3955" t="28334" r="57710" b="5923"/>
          <a:stretch/>
        </p:blipFill>
        <p:spPr>
          <a:xfrm>
            <a:off x="0" y="-171450"/>
            <a:ext cx="3505200" cy="3381375"/>
          </a:xfrm>
          <a:prstGeom prst="rect">
            <a:avLst/>
          </a:prstGeom>
          <a:noFill/>
          <a:ln>
            <a:noFill/>
          </a:ln>
        </p:spPr>
      </p:pic>
      <p:pic>
        <p:nvPicPr>
          <p:cNvPr id="16" name="Google Shape;16;p3"/>
          <p:cNvPicPr preferRelativeResize="0"/>
          <p:nvPr/>
        </p:nvPicPr>
        <p:blipFill rotWithShape="1">
          <a:blip r:embed="rId2">
            <a:alphaModFix amt="28000"/>
          </a:blip>
          <a:srcRect l="43544" t="33702" r="14163" b="6752"/>
          <a:stretch/>
        </p:blipFill>
        <p:spPr>
          <a:xfrm>
            <a:off x="5276849" y="-109800"/>
            <a:ext cx="3867149" cy="3062551"/>
          </a:xfrm>
          <a:prstGeom prst="rect">
            <a:avLst/>
          </a:prstGeom>
          <a:noFill/>
          <a:ln>
            <a:noFill/>
          </a:ln>
        </p:spPr>
      </p:pic>
      <p:sp>
        <p:nvSpPr>
          <p:cNvPr id="17" name="Google Shape;17;p3"/>
          <p:cNvSpPr txBox="1">
            <a:spLocks noGrp="1"/>
          </p:cNvSpPr>
          <p:nvPr>
            <p:ph type="title"/>
          </p:nvPr>
        </p:nvSpPr>
        <p:spPr>
          <a:xfrm>
            <a:off x="3403454" y="783554"/>
            <a:ext cx="4383600" cy="1626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56946" y="783550"/>
            <a:ext cx="2046600" cy="16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 y="2967300"/>
            <a:ext cx="9144000" cy="21762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2_1_1">
    <p:bg>
      <p:bgPr>
        <a:solidFill>
          <a:schemeClr val="lt1"/>
        </a:solidFill>
        <a:effectLst/>
      </p:bgPr>
    </p:bg>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2">
            <a:alphaModFix amt="28000"/>
          </a:blip>
          <a:srcRect l="833" b="3400"/>
          <a:stretch/>
        </p:blipFill>
        <p:spPr>
          <a:xfrm rot="10800000">
            <a:off x="-100" y="-9525"/>
            <a:ext cx="9144000" cy="5143500"/>
          </a:xfrm>
          <a:prstGeom prst="rect">
            <a:avLst/>
          </a:prstGeom>
          <a:noFill/>
          <a:ln>
            <a:noFill/>
          </a:ln>
        </p:spPr>
      </p:pic>
      <p:sp>
        <p:nvSpPr>
          <p:cNvPr id="134" name="Google Shape;134;p21"/>
          <p:cNvSpPr/>
          <p:nvPr/>
        </p:nvSpPr>
        <p:spPr>
          <a:xfrm rot="10800000">
            <a:off x="4475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21"/>
          <p:cNvSpPr txBox="1">
            <a:spLocks noGrp="1"/>
          </p:cNvSpPr>
          <p:nvPr>
            <p:ph type="subTitle" idx="1"/>
          </p:nvPr>
        </p:nvSpPr>
        <p:spPr>
          <a:xfrm>
            <a:off x="990019" y="1710160"/>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61096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990019" y="3440452"/>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subTitle" idx="4"/>
          </p:nvPr>
        </p:nvSpPr>
        <p:spPr>
          <a:xfrm>
            <a:off x="361096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5"/>
          </p:nvPr>
        </p:nvSpPr>
        <p:spPr>
          <a:xfrm>
            <a:off x="630811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subTitle" idx="6"/>
          </p:nvPr>
        </p:nvSpPr>
        <p:spPr>
          <a:xfrm>
            <a:off x="630811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subTitle" idx="7"/>
          </p:nvPr>
        </p:nvSpPr>
        <p:spPr>
          <a:xfrm>
            <a:off x="990019" y="1336275"/>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1"/>
          <p:cNvSpPr txBox="1">
            <a:spLocks noGrp="1"/>
          </p:cNvSpPr>
          <p:nvPr>
            <p:ph type="subTitle" idx="8"/>
          </p:nvPr>
        </p:nvSpPr>
        <p:spPr>
          <a:xfrm>
            <a:off x="361096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1"/>
          <p:cNvSpPr txBox="1">
            <a:spLocks noGrp="1"/>
          </p:cNvSpPr>
          <p:nvPr>
            <p:ph type="subTitle" idx="9"/>
          </p:nvPr>
        </p:nvSpPr>
        <p:spPr>
          <a:xfrm>
            <a:off x="630811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1"/>
          <p:cNvSpPr txBox="1">
            <a:spLocks noGrp="1"/>
          </p:cNvSpPr>
          <p:nvPr>
            <p:ph type="subTitle" idx="13"/>
          </p:nvPr>
        </p:nvSpPr>
        <p:spPr>
          <a:xfrm>
            <a:off x="990019" y="3063349"/>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1"/>
          <p:cNvSpPr txBox="1">
            <a:spLocks noGrp="1"/>
          </p:cNvSpPr>
          <p:nvPr>
            <p:ph type="subTitle" idx="14"/>
          </p:nvPr>
        </p:nvSpPr>
        <p:spPr>
          <a:xfrm>
            <a:off x="361096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1"/>
          <p:cNvSpPr txBox="1">
            <a:spLocks noGrp="1"/>
          </p:cNvSpPr>
          <p:nvPr>
            <p:ph type="subTitle" idx="15"/>
          </p:nvPr>
        </p:nvSpPr>
        <p:spPr>
          <a:xfrm>
            <a:off x="630811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
    <p:bg>
      <p:bgPr>
        <a:solidFill>
          <a:schemeClr val="lt1"/>
        </a:solidFill>
        <a:effectLst/>
      </p:bgPr>
    </p:bg>
    <p:spTree>
      <p:nvGrpSpPr>
        <p:cNvPr id="1" name="Shape 148"/>
        <p:cNvGrpSpPr/>
        <p:nvPr/>
      </p:nvGrpSpPr>
      <p:grpSpPr>
        <a:xfrm>
          <a:off x="0" y="0"/>
          <a:ext cx="0" cy="0"/>
          <a:chOff x="0" y="0"/>
          <a:chExt cx="0" cy="0"/>
        </a:xfrm>
      </p:grpSpPr>
      <p:pic>
        <p:nvPicPr>
          <p:cNvPr id="149" name="Google Shape;149;p22"/>
          <p:cNvPicPr preferRelativeResize="0"/>
          <p:nvPr/>
        </p:nvPicPr>
        <p:blipFill rotWithShape="1">
          <a:blip r:embed="rId2">
            <a:alphaModFix amt="28000"/>
          </a:blip>
          <a:srcRect l="-2576" r="32948"/>
          <a:stretch/>
        </p:blipFill>
        <p:spPr>
          <a:xfrm>
            <a:off x="-229575" y="9525"/>
            <a:ext cx="6201749" cy="5143500"/>
          </a:xfrm>
          <a:prstGeom prst="rect">
            <a:avLst/>
          </a:prstGeom>
          <a:noFill/>
          <a:ln>
            <a:noFill/>
          </a:ln>
        </p:spPr>
      </p:pic>
      <p:sp>
        <p:nvSpPr>
          <p:cNvPr id="150" name="Google Shape;150;p22"/>
          <p:cNvSpPr txBox="1">
            <a:spLocks noGrp="1"/>
          </p:cNvSpPr>
          <p:nvPr>
            <p:ph type="ctrTitle"/>
          </p:nvPr>
        </p:nvSpPr>
        <p:spPr>
          <a:xfrm>
            <a:off x="713225" y="545950"/>
            <a:ext cx="4096800" cy="9282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5200"/>
              <a:buNone/>
              <a:defRPr sz="4200">
                <a:latin typeface="Doppio One"/>
                <a:ea typeface="Doppio One"/>
                <a:cs typeface="Doppio One"/>
                <a:sym typeface="Doppio 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51" name="Google Shape;151;p22"/>
          <p:cNvSpPr txBox="1">
            <a:spLocks noGrp="1"/>
          </p:cNvSpPr>
          <p:nvPr>
            <p:ph type="subTitle" idx="1"/>
          </p:nvPr>
        </p:nvSpPr>
        <p:spPr>
          <a:xfrm>
            <a:off x="713325" y="1464675"/>
            <a:ext cx="4096800" cy="11907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52" name="Google Shape;152;p22"/>
          <p:cNvSpPr>
            <a:spLocks noGrp="1"/>
          </p:cNvSpPr>
          <p:nvPr>
            <p:ph type="pic" idx="2"/>
          </p:nvPr>
        </p:nvSpPr>
        <p:spPr>
          <a:xfrm>
            <a:off x="5715875" y="0"/>
            <a:ext cx="3428100" cy="5143500"/>
          </a:xfrm>
          <a:prstGeom prst="rect">
            <a:avLst/>
          </a:prstGeom>
          <a:noFill/>
          <a:ln>
            <a:noFill/>
          </a:ln>
        </p:spPr>
      </p:sp>
      <p:sp>
        <p:nvSpPr>
          <p:cNvPr id="153" name="Google Shape;153;p22"/>
          <p:cNvSpPr txBox="1"/>
          <p:nvPr/>
        </p:nvSpPr>
        <p:spPr>
          <a:xfrm>
            <a:off x="713325" y="2655375"/>
            <a:ext cx="4096800" cy="1473900"/>
          </a:xfrm>
          <a:prstGeom prst="rect">
            <a:avLst/>
          </a:prstGeom>
          <a:solidFill>
            <a:schemeClr val="dk2"/>
          </a:solidFill>
          <a:ln>
            <a:noFill/>
          </a:ln>
        </p:spPr>
        <p:txBody>
          <a:bodyPr spcFirstLastPara="1" wrap="square" lIns="365750" tIns="91425" rIns="365750" bIns="91425" anchor="b" anchorCtr="0">
            <a:noAutofit/>
          </a:bodyPr>
          <a:lstStyle/>
          <a:p>
            <a:pPr marL="0" lvl="0" indent="0" algn="ctr" rtl="0">
              <a:spcBef>
                <a:spcPts val="300"/>
              </a:spcBef>
              <a:spcAft>
                <a:spcPts val="0"/>
              </a:spcAft>
              <a:buNone/>
            </a:pPr>
            <a:r>
              <a:rPr lang="en" sz="1000" b="1">
                <a:solidFill>
                  <a:schemeClr val="dk1"/>
                </a:solidFill>
                <a:latin typeface="Encode Sans"/>
                <a:ea typeface="Encode Sans"/>
                <a:cs typeface="Encode Sans"/>
                <a:sym typeface="Encode Sans"/>
              </a:rPr>
              <a:t>CREDITS:</a:t>
            </a:r>
            <a:r>
              <a:rPr lang="en" sz="1000">
                <a:solidFill>
                  <a:schemeClr val="dk1"/>
                </a:solidFill>
                <a:latin typeface="Encode Sans"/>
                <a:ea typeface="Encode Sans"/>
                <a:cs typeface="Encode Sans"/>
                <a:sym typeface="Encode Sans"/>
              </a:rPr>
              <a:t> This presentation template was created by </a:t>
            </a:r>
            <a:r>
              <a:rPr lang="en" sz="1000" b="1" u="sng">
                <a:solidFill>
                  <a:schemeClr val="dk1"/>
                </a:solidFill>
                <a:latin typeface="Encode Sans"/>
                <a:ea typeface="Encode Sans"/>
                <a:cs typeface="Encode Sans"/>
                <a:sym typeface="Encode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Encode Sans"/>
                <a:ea typeface="Encode Sans"/>
                <a:cs typeface="Encode Sans"/>
                <a:sym typeface="Encode Sans"/>
              </a:rPr>
              <a:t>, and includes icons by </a:t>
            </a:r>
            <a:r>
              <a:rPr lang="en" sz="1000" b="1" u="sng">
                <a:solidFill>
                  <a:schemeClr val="dk1"/>
                </a:solidFill>
                <a:latin typeface="Encode Sans"/>
                <a:ea typeface="Encode Sans"/>
                <a:cs typeface="Encode Sans"/>
                <a:sym typeface="Encode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Encode Sans"/>
                <a:ea typeface="Encode Sans"/>
                <a:cs typeface="Encode Sans"/>
                <a:sym typeface="Encode Sans"/>
              </a:rPr>
              <a:t>, and infographics &amp; images by </a:t>
            </a:r>
            <a:r>
              <a:rPr lang="en" sz="1000" b="1" u="sng">
                <a:solidFill>
                  <a:schemeClr val="dk1"/>
                </a:solidFill>
                <a:latin typeface="Encode Sans"/>
                <a:ea typeface="Encode Sans"/>
                <a:cs typeface="Encode Sans"/>
                <a:sym typeface="Encode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Encode Sans"/>
                <a:ea typeface="Encode Sans"/>
                <a:cs typeface="Encode Sans"/>
                <a:sym typeface="Encode Sans"/>
              </a:rPr>
              <a:t> </a:t>
            </a:r>
            <a:endParaRPr sz="1000" b="1" u="sng">
              <a:solidFill>
                <a:schemeClr val="dk1"/>
              </a:solidFill>
              <a:latin typeface="Encode Sans"/>
              <a:ea typeface="Encode Sans"/>
              <a:cs typeface="Encode Sans"/>
              <a:sym typeface="Encod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lt1"/>
        </a:solidFill>
        <a:effectLst/>
      </p:bgPr>
    </p:bg>
    <p:spTree>
      <p:nvGrpSpPr>
        <p:cNvPr id="1" name="Shape 154"/>
        <p:cNvGrpSpPr/>
        <p:nvPr/>
      </p:nvGrpSpPr>
      <p:grpSpPr>
        <a:xfrm>
          <a:off x="0" y="0"/>
          <a:ext cx="0" cy="0"/>
          <a:chOff x="0" y="0"/>
          <a:chExt cx="0" cy="0"/>
        </a:xfrm>
      </p:grpSpPr>
      <p:pic>
        <p:nvPicPr>
          <p:cNvPr id="155" name="Google Shape;155;p23"/>
          <p:cNvPicPr preferRelativeResize="0"/>
          <p:nvPr/>
        </p:nvPicPr>
        <p:blipFill rotWithShape="1">
          <a:blip r:embed="rId2">
            <a:alphaModFix amt="28000"/>
          </a:blip>
          <a:srcRect l="3953" r="60529"/>
          <a:stretch/>
        </p:blipFill>
        <p:spPr>
          <a:xfrm>
            <a:off x="0" y="0"/>
            <a:ext cx="3247699"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2"/>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2">
            <a:alphaModFix amt="28000"/>
          </a:blip>
          <a:srcRect l="43587" r="26256" b="-10"/>
          <a:stretch/>
        </p:blipFill>
        <p:spPr>
          <a:xfrm>
            <a:off x="6347800" y="0"/>
            <a:ext cx="275735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dk2"/>
        </a:solid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2">
            <a:alphaModFix amt="28000"/>
          </a:blip>
          <a:srcRect l="43587" r="26256" b="-10"/>
          <a:stretch/>
        </p:blipFill>
        <p:spPr>
          <a:xfrm flipH="1">
            <a:off x="-21813" y="0"/>
            <a:ext cx="2757350" cy="5143500"/>
          </a:xfrm>
          <a:prstGeom prst="rect">
            <a:avLst/>
          </a:prstGeom>
          <a:noFill/>
          <a:ln>
            <a:noFill/>
          </a:ln>
        </p:spPr>
      </p:pic>
      <p:pic>
        <p:nvPicPr>
          <p:cNvPr id="160" name="Google Shape;160;p25"/>
          <p:cNvPicPr preferRelativeResize="0"/>
          <p:nvPr/>
        </p:nvPicPr>
        <p:blipFill rotWithShape="1">
          <a:blip r:embed="rId2">
            <a:alphaModFix amt="28000"/>
          </a:blip>
          <a:srcRect l="3954" r="60452"/>
          <a:stretch/>
        </p:blipFill>
        <p:spPr>
          <a:xfrm flipH="1">
            <a:off x="5889374" y="0"/>
            <a:ext cx="32546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2" name="Google Shape;22;p4"/>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442900"/>
            <a:ext cx="7704000" cy="312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Georama"/>
              <a:buChar char="●"/>
              <a:defRPr sz="1200"/>
            </a:lvl1pPr>
            <a:lvl2pPr marL="914400" lvl="1" indent="-304800">
              <a:spcBef>
                <a:spcPts val="0"/>
              </a:spcBef>
              <a:spcAft>
                <a:spcPts val="0"/>
              </a:spcAft>
              <a:buSzPts val="1200"/>
              <a:buFont typeface="Georama"/>
              <a:buChar char="○"/>
              <a:defRPr sz="1200"/>
            </a:lvl2pPr>
            <a:lvl3pPr marL="1371600" lvl="2" indent="-304800">
              <a:spcBef>
                <a:spcPts val="0"/>
              </a:spcBef>
              <a:spcAft>
                <a:spcPts val="0"/>
              </a:spcAft>
              <a:buSzPts val="1200"/>
              <a:buFont typeface="Georama"/>
              <a:buChar char="■"/>
              <a:defRPr sz="1200"/>
            </a:lvl3pPr>
            <a:lvl4pPr marL="1828800" lvl="3" indent="-304800">
              <a:spcBef>
                <a:spcPts val="0"/>
              </a:spcBef>
              <a:spcAft>
                <a:spcPts val="0"/>
              </a:spcAft>
              <a:buSzPts val="1200"/>
              <a:buFont typeface="Georama"/>
              <a:buChar char="●"/>
              <a:defRPr sz="1200"/>
            </a:lvl4pPr>
            <a:lvl5pPr marL="2286000" lvl="4" indent="-304800">
              <a:spcBef>
                <a:spcPts val="0"/>
              </a:spcBef>
              <a:spcAft>
                <a:spcPts val="0"/>
              </a:spcAft>
              <a:buSzPts val="1200"/>
              <a:buFont typeface="Georama"/>
              <a:buChar char="○"/>
              <a:defRPr sz="1200"/>
            </a:lvl5pPr>
            <a:lvl6pPr marL="2743200" lvl="5" indent="-304800">
              <a:spcBef>
                <a:spcPts val="0"/>
              </a:spcBef>
              <a:spcAft>
                <a:spcPts val="0"/>
              </a:spcAft>
              <a:buSzPts val="1200"/>
              <a:buFont typeface="Georama"/>
              <a:buChar char="■"/>
              <a:defRPr sz="1200"/>
            </a:lvl6pPr>
            <a:lvl7pPr marL="3200400" lvl="6" indent="-304800">
              <a:spcBef>
                <a:spcPts val="0"/>
              </a:spcBef>
              <a:spcAft>
                <a:spcPts val="0"/>
              </a:spcAft>
              <a:buSzPts val="1200"/>
              <a:buFont typeface="Georama"/>
              <a:buChar char="●"/>
              <a:defRPr sz="1200"/>
            </a:lvl7pPr>
            <a:lvl8pPr marL="3657600" lvl="7" indent="-304800">
              <a:spcBef>
                <a:spcPts val="0"/>
              </a:spcBef>
              <a:spcAft>
                <a:spcPts val="0"/>
              </a:spcAft>
              <a:buSzPts val="1200"/>
              <a:buFont typeface="Georama"/>
              <a:buChar char="○"/>
              <a:defRPr sz="1200"/>
            </a:lvl8pPr>
            <a:lvl9pPr marL="4114800" lvl="8" indent="-304800">
              <a:spcBef>
                <a:spcPts val="0"/>
              </a:spcBef>
              <a:spcAft>
                <a:spcPts val="0"/>
              </a:spcAft>
              <a:buSzPts val="1200"/>
              <a:buFont typeface="Georama"/>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7" name="Google Shape;27;p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ubTitle" idx="1"/>
          </p:nvPr>
        </p:nvSpPr>
        <p:spPr>
          <a:xfrm>
            <a:off x="5151737"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1486663"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1486663"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5"/>
          <p:cNvSpPr txBox="1">
            <a:spLocks noGrp="1"/>
          </p:cNvSpPr>
          <p:nvPr>
            <p:ph type="subTitle" idx="4"/>
          </p:nvPr>
        </p:nvSpPr>
        <p:spPr>
          <a:xfrm>
            <a:off x="5151738"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a:spLocks noGrp="1"/>
          </p:cNvSpPr>
          <p:nvPr>
            <p:ph type="pic" idx="5"/>
          </p:nvPr>
        </p:nvSpPr>
        <p:spPr>
          <a:xfrm>
            <a:off x="1486663" y="1509050"/>
            <a:ext cx="2505600" cy="876300"/>
          </a:xfrm>
          <a:prstGeom prst="rect">
            <a:avLst/>
          </a:prstGeom>
          <a:noFill/>
          <a:ln>
            <a:noFill/>
          </a:ln>
        </p:spPr>
      </p:sp>
      <p:sp>
        <p:nvSpPr>
          <p:cNvPr id="34" name="Google Shape;34;p5"/>
          <p:cNvSpPr>
            <a:spLocks noGrp="1"/>
          </p:cNvSpPr>
          <p:nvPr>
            <p:ph type="pic" idx="6"/>
          </p:nvPr>
        </p:nvSpPr>
        <p:spPr>
          <a:xfrm>
            <a:off x="5151738" y="1509050"/>
            <a:ext cx="2505600" cy="876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28000"/>
          </a:blip>
          <a:srcRect r="832" b="3400"/>
          <a:stretch/>
        </p:blipFill>
        <p:spPr>
          <a:xfrm flipH="1">
            <a:off x="-100" y="-9525"/>
            <a:ext cx="9144000" cy="5143500"/>
          </a:xfrm>
          <a:prstGeom prst="rect">
            <a:avLst/>
          </a:prstGeom>
          <a:noFill/>
          <a:ln>
            <a:noFill/>
          </a:ln>
        </p:spPr>
      </p:pic>
      <p:sp>
        <p:nvSpPr>
          <p:cNvPr id="37" name="Google Shape;37;p6"/>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mt="28000"/>
          </a:blip>
          <a:srcRect/>
          <a:stretch/>
        </p:blipFill>
        <p:spPr>
          <a:xfrm>
            <a:off x="247550" y="9525"/>
            <a:ext cx="8907048" cy="5143500"/>
          </a:xfrm>
          <a:prstGeom prst="rect">
            <a:avLst/>
          </a:prstGeom>
          <a:noFill/>
          <a:ln>
            <a:noFill/>
          </a:ln>
        </p:spPr>
      </p:pic>
      <p:sp>
        <p:nvSpPr>
          <p:cNvPr id="41" name="Google Shape;41;p7"/>
          <p:cNvSpPr/>
          <p:nvPr/>
        </p:nvSpPr>
        <p:spPr>
          <a:xfrm>
            <a:off x="3790950"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4096200" y="791250"/>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subTitle" idx="1"/>
          </p:nvPr>
        </p:nvSpPr>
        <p:spPr>
          <a:xfrm>
            <a:off x="4096200" y="20865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200"/>
              <a:buFont typeface="Open Sans"/>
              <a:buAutoNum type="arabicPeriod"/>
              <a:defRPr sz="1200"/>
            </a:lvl1pPr>
            <a:lvl2pPr lvl="1" algn="ctr" rtl="0">
              <a:lnSpc>
                <a:spcPct val="100000"/>
              </a:lnSpc>
              <a:spcBef>
                <a:spcPts val="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4" name="Google Shape;44;p7"/>
          <p:cNvSpPr>
            <a:spLocks noGrp="1"/>
          </p:cNvSpPr>
          <p:nvPr>
            <p:ph type="pic" idx="2"/>
          </p:nvPr>
        </p:nvSpPr>
        <p:spPr>
          <a:xfrm>
            <a:off x="0" y="-2250"/>
            <a:ext cx="3429000" cy="5148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47" name="Google Shape;47;p8"/>
          <p:cNvSpPr txBox="1">
            <a:spLocks noGrp="1"/>
          </p:cNvSpPr>
          <p:nvPr>
            <p:ph type="title"/>
          </p:nvPr>
        </p:nvSpPr>
        <p:spPr>
          <a:xfrm>
            <a:off x="1388100" y="1275900"/>
            <a:ext cx="6367800" cy="2591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28000"/>
          </a:blip>
          <a:srcRect l="-10" r="10"/>
          <a:stretch/>
        </p:blipFill>
        <p:spPr>
          <a:xfrm>
            <a:off x="-975" y="-60220"/>
            <a:ext cx="9144000" cy="5280390"/>
          </a:xfrm>
          <a:prstGeom prst="rect">
            <a:avLst/>
          </a:prstGeom>
          <a:noFill/>
          <a:ln>
            <a:noFill/>
          </a:ln>
        </p:spPr>
      </p:pic>
      <p:sp>
        <p:nvSpPr>
          <p:cNvPr id="50" name="Google Shape;50;p9"/>
          <p:cNvSpPr txBox="1">
            <a:spLocks noGrp="1"/>
          </p:cNvSpPr>
          <p:nvPr>
            <p:ph type="title"/>
          </p:nvPr>
        </p:nvSpPr>
        <p:spPr>
          <a:xfrm>
            <a:off x="2549400" y="1219004"/>
            <a:ext cx="4045200" cy="14823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549400" y="2689396"/>
            <a:ext cx="4045200" cy="12351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8500" y="0"/>
            <a:ext cx="9152400" cy="5143500"/>
          </a:xfrm>
          <a:prstGeom prst="rect">
            <a:avLst/>
          </a:prstGeom>
          <a:noFill/>
          <a:ln>
            <a:noFill/>
          </a:ln>
        </p:spPr>
      </p:sp>
      <p:sp>
        <p:nvSpPr>
          <p:cNvPr id="54" name="Google Shape;54;p10"/>
          <p:cNvSpPr txBox="1">
            <a:spLocks noGrp="1"/>
          </p:cNvSpPr>
          <p:nvPr>
            <p:ph type="title"/>
          </p:nvPr>
        </p:nvSpPr>
        <p:spPr>
          <a:xfrm>
            <a:off x="720000" y="597425"/>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8" Type="http://schemas.openxmlformats.org/officeDocument/2006/relationships/image" Target="../media/image67.jpg"/><Relationship Id="rId13" Type="http://schemas.openxmlformats.org/officeDocument/2006/relationships/image" Target="../media/image72.png"/><Relationship Id="rId3" Type="http://schemas.openxmlformats.org/officeDocument/2006/relationships/image" Target="../media/image62.jpg"/><Relationship Id="rId7" Type="http://schemas.openxmlformats.org/officeDocument/2006/relationships/image" Target="../media/image66.jpg"/><Relationship Id="rId12" Type="http://schemas.openxmlformats.org/officeDocument/2006/relationships/image" Target="../media/image71.jp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65.jpg"/><Relationship Id="rId11" Type="http://schemas.openxmlformats.org/officeDocument/2006/relationships/image" Target="../media/image70.jpg"/><Relationship Id="rId5" Type="http://schemas.openxmlformats.org/officeDocument/2006/relationships/image" Target="../media/image64.jpg"/><Relationship Id="rId10" Type="http://schemas.openxmlformats.org/officeDocument/2006/relationships/image" Target="../media/image69.jpg"/><Relationship Id="rId4" Type="http://schemas.openxmlformats.org/officeDocument/2006/relationships/image" Target="../media/image63.jpg"/><Relationship Id="rId9" Type="http://schemas.openxmlformats.org/officeDocument/2006/relationships/image" Target="../media/image68.jp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ctrTitle"/>
          </p:nvPr>
        </p:nvSpPr>
        <p:spPr>
          <a:xfrm>
            <a:off x="1473525" y="2562750"/>
            <a:ext cx="6196800" cy="151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WannaHang @ SIT </a:t>
            </a:r>
            <a:r>
              <a:rPr lang="en" b="1">
                <a:solidFill>
                  <a:schemeClr val="accent2"/>
                </a:solidFill>
              </a:rPr>
              <a:t>Project</a:t>
            </a:r>
            <a:r>
              <a:rPr lang="en">
                <a:solidFill>
                  <a:schemeClr val="accent2"/>
                </a:solidFill>
              </a:rPr>
              <a:t> Presentation</a:t>
            </a:r>
            <a:endParaRPr b="1"/>
          </a:p>
        </p:txBody>
      </p:sp>
      <p:pic>
        <p:nvPicPr>
          <p:cNvPr id="167" name="Google Shape;167;p26"/>
          <p:cNvPicPr preferRelativeResize="0">
            <a:picLocks noGrp="1"/>
          </p:cNvPicPr>
          <p:nvPr>
            <p:ph type="pic" idx="2"/>
          </p:nvPr>
        </p:nvPicPr>
        <p:blipFill rotWithShape="1">
          <a:blip r:embed="rId3">
            <a:alphaModFix/>
          </a:blip>
          <a:srcRect t="40896" b="23395"/>
          <a:stretch/>
        </p:blipFill>
        <p:spPr>
          <a:xfrm>
            <a:off x="0" y="0"/>
            <a:ext cx="9144003" cy="21761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User Interface</a:t>
            </a:r>
            <a:endParaRPr sz="2800"/>
          </a:p>
        </p:txBody>
      </p:sp>
      <p:pic>
        <p:nvPicPr>
          <p:cNvPr id="245" name="Google Shape;245;p35"/>
          <p:cNvPicPr preferRelativeResize="0"/>
          <p:nvPr/>
        </p:nvPicPr>
        <p:blipFill>
          <a:blip r:embed="rId3">
            <a:alphaModFix/>
          </a:blip>
          <a:stretch>
            <a:fillRect/>
          </a:stretch>
        </p:blipFill>
        <p:spPr>
          <a:xfrm>
            <a:off x="1381388" y="1318450"/>
            <a:ext cx="6381215" cy="3520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User Interface Code</a:t>
            </a:r>
            <a:endParaRPr sz="2800"/>
          </a:p>
        </p:txBody>
      </p:sp>
      <p:pic>
        <p:nvPicPr>
          <p:cNvPr id="251" name="Google Shape;251;p36"/>
          <p:cNvPicPr preferRelativeResize="0"/>
          <p:nvPr/>
        </p:nvPicPr>
        <p:blipFill>
          <a:blip r:embed="rId3">
            <a:alphaModFix/>
          </a:blip>
          <a:stretch>
            <a:fillRect/>
          </a:stretch>
        </p:blipFill>
        <p:spPr>
          <a:xfrm>
            <a:off x="1852313" y="1318450"/>
            <a:ext cx="5439371" cy="352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User Interface Code</a:t>
            </a:r>
            <a:endParaRPr sz="2800"/>
          </a:p>
        </p:txBody>
      </p:sp>
      <p:pic>
        <p:nvPicPr>
          <p:cNvPr id="257" name="Google Shape;257;p37"/>
          <p:cNvPicPr preferRelativeResize="0"/>
          <p:nvPr/>
        </p:nvPicPr>
        <p:blipFill>
          <a:blip r:embed="rId3">
            <a:alphaModFix/>
          </a:blip>
          <a:stretch>
            <a:fillRect/>
          </a:stretch>
        </p:blipFill>
        <p:spPr>
          <a:xfrm>
            <a:off x="1587088" y="1318450"/>
            <a:ext cx="5969825" cy="352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793163" y="1287650"/>
            <a:ext cx="5557674" cy="3287025"/>
          </a:xfrm>
          <a:prstGeom prst="rect">
            <a:avLst/>
          </a:prstGeom>
          <a:noFill/>
          <a:ln>
            <a:noFill/>
          </a:ln>
        </p:spPr>
      </p:pic>
      <p:sp>
        <p:nvSpPr>
          <p:cNvPr id="263" name="Google Shape;263;p38"/>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User Interface Code</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Settings Page</a:t>
            </a:r>
            <a:endParaRPr/>
          </a:p>
        </p:txBody>
      </p:sp>
      <p:sp>
        <p:nvSpPr>
          <p:cNvPr id="269" name="Google Shape;269;p39"/>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70" name="Google Shape;270;p39"/>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715950" y="873075"/>
            <a:ext cx="3834000" cy="110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Settings UI</a:t>
            </a:r>
            <a:endParaRPr/>
          </a:p>
        </p:txBody>
      </p:sp>
      <p:sp>
        <p:nvSpPr>
          <p:cNvPr id="276" name="Google Shape;276;p40"/>
          <p:cNvSpPr txBox="1">
            <a:spLocks noGrp="1"/>
          </p:cNvSpPr>
          <p:nvPr>
            <p:ph type="subTitle" idx="1"/>
          </p:nvPr>
        </p:nvSpPr>
        <p:spPr>
          <a:xfrm>
            <a:off x="545650" y="2084200"/>
            <a:ext cx="42768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In our settings page, we have the two main functions</a:t>
            </a:r>
            <a:endParaRPr/>
          </a:p>
          <a:p>
            <a:pPr marL="457200" lvl="0" indent="-304800" algn="l" rtl="0">
              <a:spcBef>
                <a:spcPts val="0"/>
              </a:spcBef>
              <a:spcAft>
                <a:spcPts val="0"/>
              </a:spcAft>
              <a:buSzPts val="1200"/>
              <a:buChar char="●"/>
            </a:pPr>
            <a:r>
              <a:rPr lang="en"/>
              <a:t>Adjusting of the music volume</a:t>
            </a:r>
            <a:endParaRPr/>
          </a:p>
          <a:p>
            <a:pPr marL="457200" lvl="0" indent="-304800" algn="l" rtl="0">
              <a:spcBef>
                <a:spcPts val="0"/>
              </a:spcBef>
              <a:spcAft>
                <a:spcPts val="0"/>
              </a:spcAft>
              <a:buSzPts val="1200"/>
              <a:buChar char="●"/>
            </a:pPr>
            <a:r>
              <a:rPr lang="en"/>
              <a:t>Allowing user to enable hints</a:t>
            </a:r>
            <a:endParaRPr/>
          </a:p>
          <a:p>
            <a:pPr marL="457200" lvl="0" indent="-304800" algn="l" rtl="0">
              <a:spcBef>
                <a:spcPts val="0"/>
              </a:spcBef>
              <a:spcAft>
                <a:spcPts val="0"/>
              </a:spcAft>
              <a:buSzPts val="1200"/>
              <a:buChar char="●"/>
            </a:pPr>
            <a:r>
              <a:rPr lang="en"/>
              <a:t>User to go back to mainpage</a:t>
            </a:r>
            <a:endParaRPr/>
          </a:p>
          <a:p>
            <a:pPr marL="457200" lvl="0" indent="0" algn="ctr" rtl="0">
              <a:spcBef>
                <a:spcPts val="0"/>
              </a:spcBef>
              <a:spcAft>
                <a:spcPts val="0"/>
              </a:spcAft>
              <a:buNone/>
            </a:pPr>
            <a:endParaRPr/>
          </a:p>
          <a:p>
            <a:pPr marL="914400" lvl="0" indent="0" algn="l" rtl="0">
              <a:spcBef>
                <a:spcPts val="0"/>
              </a:spcBef>
              <a:spcAft>
                <a:spcPts val="0"/>
              </a:spcAft>
              <a:buNone/>
            </a:pPr>
            <a:endParaRPr/>
          </a:p>
        </p:txBody>
      </p:sp>
      <p:pic>
        <p:nvPicPr>
          <p:cNvPr id="277" name="Google Shape;277;p40"/>
          <p:cNvPicPr preferRelativeResize="0"/>
          <p:nvPr/>
        </p:nvPicPr>
        <p:blipFill>
          <a:blip r:embed="rId3">
            <a:alphaModFix/>
          </a:blip>
          <a:stretch>
            <a:fillRect/>
          </a:stretch>
        </p:blipFill>
        <p:spPr>
          <a:xfrm>
            <a:off x="5486875" y="1248225"/>
            <a:ext cx="2667050" cy="238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1945950" y="835225"/>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hint UI</a:t>
            </a:r>
            <a:endParaRPr sz="2800"/>
          </a:p>
        </p:txBody>
      </p:sp>
      <p:pic>
        <p:nvPicPr>
          <p:cNvPr id="283" name="Google Shape;283;p41"/>
          <p:cNvPicPr preferRelativeResize="0"/>
          <p:nvPr/>
        </p:nvPicPr>
        <p:blipFill>
          <a:blip r:embed="rId3">
            <a:alphaModFix/>
          </a:blip>
          <a:stretch>
            <a:fillRect/>
          </a:stretch>
        </p:blipFill>
        <p:spPr>
          <a:xfrm>
            <a:off x="1845850" y="1552961"/>
            <a:ext cx="5088600" cy="24977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1421375" y="562725"/>
            <a:ext cx="5088600" cy="5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Volume UI</a:t>
            </a:r>
            <a:endParaRPr sz="2800"/>
          </a:p>
        </p:txBody>
      </p:sp>
      <p:pic>
        <p:nvPicPr>
          <p:cNvPr id="289" name="Google Shape;289;p42"/>
          <p:cNvPicPr preferRelativeResize="0"/>
          <p:nvPr/>
        </p:nvPicPr>
        <p:blipFill>
          <a:blip r:embed="rId3">
            <a:alphaModFix/>
          </a:blip>
          <a:stretch>
            <a:fillRect/>
          </a:stretch>
        </p:blipFill>
        <p:spPr>
          <a:xfrm>
            <a:off x="1623925" y="1227800"/>
            <a:ext cx="4829801" cy="336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Game Logic (Hint)</a:t>
            </a:r>
            <a:endParaRPr/>
          </a:p>
        </p:txBody>
      </p:sp>
      <p:sp>
        <p:nvSpPr>
          <p:cNvPr id="295" name="Google Shape;295;p43"/>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96" name="Google Shape;296;p43"/>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1029325" y="1393850"/>
            <a:ext cx="3445800" cy="62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Hint feature</a:t>
            </a:r>
            <a:endParaRPr sz="2800"/>
          </a:p>
        </p:txBody>
      </p:sp>
      <p:sp>
        <p:nvSpPr>
          <p:cNvPr id="302" name="Google Shape;302;p44"/>
          <p:cNvSpPr txBox="1">
            <a:spLocks noGrp="1"/>
          </p:cNvSpPr>
          <p:nvPr>
            <p:ph type="subTitle" idx="1"/>
          </p:nvPr>
        </p:nvSpPr>
        <p:spPr>
          <a:xfrm>
            <a:off x="518400" y="2084200"/>
            <a:ext cx="42768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In this test scenario, the user input 1 correct guess and 3 incorrect guesses</a:t>
            </a:r>
            <a:endParaRPr/>
          </a:p>
          <a:p>
            <a:pPr marL="457200" lvl="0" indent="-304800" algn="l" rtl="0">
              <a:spcBef>
                <a:spcPts val="0"/>
              </a:spcBef>
              <a:spcAft>
                <a:spcPts val="0"/>
              </a:spcAft>
              <a:buSzPts val="1200"/>
              <a:buChar char="●"/>
            </a:pPr>
            <a:r>
              <a:rPr lang="en"/>
              <a:t>The hint message box pop up would be shown for the answer.</a:t>
            </a:r>
            <a:endParaRPr/>
          </a:p>
          <a:p>
            <a:pPr marL="457200" lvl="0" indent="0" algn="ctr" rtl="0">
              <a:spcBef>
                <a:spcPts val="0"/>
              </a:spcBef>
              <a:spcAft>
                <a:spcPts val="0"/>
              </a:spcAft>
              <a:buNone/>
            </a:pPr>
            <a:endParaRPr/>
          </a:p>
          <a:p>
            <a:pPr marL="914400" lvl="0" indent="0" algn="l" rtl="0">
              <a:spcBef>
                <a:spcPts val="0"/>
              </a:spcBef>
              <a:spcAft>
                <a:spcPts val="0"/>
              </a:spcAft>
              <a:buNone/>
            </a:pPr>
            <a:endParaRPr/>
          </a:p>
        </p:txBody>
      </p:sp>
      <p:pic>
        <p:nvPicPr>
          <p:cNvPr id="303" name="Google Shape;303;p44"/>
          <p:cNvPicPr preferRelativeResize="0"/>
          <p:nvPr/>
        </p:nvPicPr>
        <p:blipFill>
          <a:blip r:embed="rId3">
            <a:alphaModFix/>
          </a:blip>
          <a:stretch>
            <a:fillRect/>
          </a:stretch>
        </p:blipFill>
        <p:spPr>
          <a:xfrm>
            <a:off x="5015725" y="1229500"/>
            <a:ext cx="3397074" cy="2583025"/>
          </a:xfrm>
          <a:prstGeom prst="rect">
            <a:avLst/>
          </a:prstGeom>
          <a:noFill/>
          <a:ln>
            <a:noFill/>
          </a:ln>
        </p:spPr>
      </p:pic>
      <p:pic>
        <p:nvPicPr>
          <p:cNvPr id="304" name="Google Shape;304;p44"/>
          <p:cNvPicPr preferRelativeResize="0"/>
          <p:nvPr/>
        </p:nvPicPr>
        <p:blipFill>
          <a:blip r:embed="rId4">
            <a:alphaModFix/>
          </a:blip>
          <a:stretch>
            <a:fillRect/>
          </a:stretch>
        </p:blipFill>
        <p:spPr>
          <a:xfrm>
            <a:off x="958269" y="3107293"/>
            <a:ext cx="3397075" cy="1239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3" name="Google Shape;173;p27"/>
          <p:cNvSpPr txBox="1">
            <a:spLocks noGrp="1"/>
          </p:cNvSpPr>
          <p:nvPr>
            <p:ph type="title" idx="2"/>
          </p:nvPr>
        </p:nvSpPr>
        <p:spPr>
          <a:xfrm>
            <a:off x="1618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4" name="Google Shape;174;p27"/>
          <p:cNvSpPr txBox="1">
            <a:spLocks noGrp="1"/>
          </p:cNvSpPr>
          <p:nvPr>
            <p:ph type="title" idx="3"/>
          </p:nvPr>
        </p:nvSpPr>
        <p:spPr>
          <a:xfrm>
            <a:off x="1618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5" name="Google Shape;175;p27"/>
          <p:cNvSpPr txBox="1">
            <a:spLocks noGrp="1"/>
          </p:cNvSpPr>
          <p:nvPr>
            <p:ph type="title" idx="4"/>
          </p:nvPr>
        </p:nvSpPr>
        <p:spPr>
          <a:xfrm>
            <a:off x="4204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6" name="Google Shape;176;p27"/>
          <p:cNvSpPr txBox="1">
            <a:spLocks noGrp="1"/>
          </p:cNvSpPr>
          <p:nvPr>
            <p:ph type="title" idx="5"/>
          </p:nvPr>
        </p:nvSpPr>
        <p:spPr>
          <a:xfrm>
            <a:off x="4204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77" name="Google Shape;177;p27"/>
          <p:cNvSpPr txBox="1">
            <a:spLocks noGrp="1"/>
          </p:cNvSpPr>
          <p:nvPr>
            <p:ph type="title" idx="6"/>
          </p:nvPr>
        </p:nvSpPr>
        <p:spPr>
          <a:xfrm>
            <a:off x="6790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 name="Google Shape;178;p27"/>
          <p:cNvSpPr txBox="1">
            <a:spLocks noGrp="1"/>
          </p:cNvSpPr>
          <p:nvPr>
            <p:ph type="title" idx="7"/>
          </p:nvPr>
        </p:nvSpPr>
        <p:spPr>
          <a:xfrm>
            <a:off x="6790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79" name="Google Shape;179;p27"/>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Login</a:t>
            </a:r>
            <a:endParaRPr/>
          </a:p>
        </p:txBody>
      </p:sp>
      <p:sp>
        <p:nvSpPr>
          <p:cNvPr id="180" name="Google Shape;180;p27"/>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Interface</a:t>
            </a:r>
            <a:endParaRPr/>
          </a:p>
        </p:txBody>
      </p:sp>
      <p:sp>
        <p:nvSpPr>
          <p:cNvPr id="181" name="Google Shape;181;p27"/>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Settings Page</a:t>
            </a:r>
            <a:endParaRPr/>
          </a:p>
        </p:txBody>
      </p:sp>
      <p:sp>
        <p:nvSpPr>
          <p:cNvPr id="182" name="Google Shape;182;p27"/>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a:t>
            </a:r>
            <a:br>
              <a:rPr lang="en"/>
            </a:br>
            <a:r>
              <a:rPr lang="en"/>
              <a:t>(Hint)</a:t>
            </a:r>
            <a:endParaRPr/>
          </a:p>
        </p:txBody>
      </p:sp>
      <p:sp>
        <p:nvSpPr>
          <p:cNvPr id="183" name="Google Shape;183;p27"/>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a:t>
            </a:r>
            <a:br>
              <a:rPr lang="en"/>
            </a:br>
            <a:r>
              <a:rPr lang="en"/>
              <a:t>(Health/Regen)</a:t>
            </a:r>
            <a:endParaRPr/>
          </a:p>
        </p:txBody>
      </p:sp>
      <p:sp>
        <p:nvSpPr>
          <p:cNvPr id="184" name="Google Shape;184;p27"/>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 </a:t>
            </a:r>
            <a:br>
              <a:rPr lang="en"/>
            </a:br>
            <a:r>
              <a:rPr lang="en"/>
              <a:t>(Difficulty/Timer)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title"/>
          </p:nvPr>
        </p:nvSpPr>
        <p:spPr>
          <a:xfrm>
            <a:off x="1421375" y="562725"/>
            <a:ext cx="5088600" cy="5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hint </a:t>
            </a:r>
            <a:endParaRPr sz="2800"/>
          </a:p>
        </p:txBody>
      </p:sp>
      <p:pic>
        <p:nvPicPr>
          <p:cNvPr id="310" name="Google Shape;310;p45"/>
          <p:cNvPicPr preferRelativeResize="0"/>
          <p:nvPr/>
        </p:nvPicPr>
        <p:blipFill>
          <a:blip r:embed="rId3">
            <a:alphaModFix/>
          </a:blip>
          <a:stretch>
            <a:fillRect/>
          </a:stretch>
        </p:blipFill>
        <p:spPr>
          <a:xfrm>
            <a:off x="560713" y="3173250"/>
            <a:ext cx="7859351" cy="1402850"/>
          </a:xfrm>
          <a:prstGeom prst="rect">
            <a:avLst/>
          </a:prstGeom>
          <a:noFill/>
          <a:ln>
            <a:noFill/>
          </a:ln>
        </p:spPr>
      </p:pic>
      <p:pic>
        <p:nvPicPr>
          <p:cNvPr id="311" name="Google Shape;311;p45"/>
          <p:cNvPicPr preferRelativeResize="0"/>
          <p:nvPr/>
        </p:nvPicPr>
        <p:blipFill>
          <a:blip r:embed="rId4">
            <a:alphaModFix/>
          </a:blip>
          <a:stretch>
            <a:fillRect/>
          </a:stretch>
        </p:blipFill>
        <p:spPr>
          <a:xfrm>
            <a:off x="1023938" y="1246775"/>
            <a:ext cx="7096125" cy="828675"/>
          </a:xfrm>
          <a:prstGeom prst="rect">
            <a:avLst/>
          </a:prstGeom>
          <a:noFill/>
          <a:ln>
            <a:noFill/>
          </a:ln>
        </p:spPr>
      </p:pic>
      <p:pic>
        <p:nvPicPr>
          <p:cNvPr id="312" name="Google Shape;312;p45"/>
          <p:cNvPicPr preferRelativeResize="0"/>
          <p:nvPr/>
        </p:nvPicPr>
        <p:blipFill>
          <a:blip r:embed="rId5">
            <a:alphaModFix/>
          </a:blip>
          <a:stretch>
            <a:fillRect/>
          </a:stretch>
        </p:blipFill>
        <p:spPr>
          <a:xfrm>
            <a:off x="1119750" y="2306475"/>
            <a:ext cx="6564074" cy="866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Game Logic (Difficulty)</a:t>
            </a:r>
            <a:endParaRPr/>
          </a:p>
        </p:txBody>
      </p:sp>
      <p:sp>
        <p:nvSpPr>
          <p:cNvPr id="318" name="Google Shape;318;p46"/>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319" name="Google Shape;319;p46"/>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2027700" y="341150"/>
            <a:ext cx="5088600" cy="5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Overview on difficulty </a:t>
            </a:r>
            <a:endParaRPr sz="2800"/>
          </a:p>
        </p:txBody>
      </p:sp>
      <p:sp>
        <p:nvSpPr>
          <p:cNvPr id="325" name="Google Shape;325;p47"/>
          <p:cNvSpPr txBox="1"/>
          <p:nvPr/>
        </p:nvSpPr>
        <p:spPr>
          <a:xfrm>
            <a:off x="1223400" y="881850"/>
            <a:ext cx="6697200" cy="3379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Difficulty Levels: Easy/Medium/Hard</a:t>
            </a: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r>
              <a:rPr lang="en" sz="1800">
                <a:solidFill>
                  <a:schemeClr val="dk1"/>
                </a:solidFill>
                <a:latin typeface="Encode Sans"/>
                <a:ea typeface="Encode Sans"/>
                <a:cs typeface="Encode Sans"/>
                <a:sym typeface="Encode Sans"/>
              </a:rPr>
              <a:t>Easy &amp; Medium:</a:t>
            </a: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r>
              <a:rPr lang="en" sz="1800">
                <a:solidFill>
                  <a:schemeClr val="dk1"/>
                </a:solidFill>
                <a:latin typeface="Encode Sans"/>
                <a:ea typeface="Encode Sans"/>
                <a:cs typeface="Encode Sans"/>
                <a:sym typeface="Encode Sans"/>
              </a:rPr>
              <a:t>Hard (Contains a timer of 60 seconds):</a:t>
            </a: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326" name="Google Shape;326;p47"/>
          <p:cNvPicPr preferRelativeResize="0"/>
          <p:nvPr/>
        </p:nvPicPr>
        <p:blipFill>
          <a:blip r:embed="rId3">
            <a:alphaModFix/>
          </a:blip>
          <a:stretch>
            <a:fillRect/>
          </a:stretch>
        </p:blipFill>
        <p:spPr>
          <a:xfrm>
            <a:off x="1372575" y="1587500"/>
            <a:ext cx="3084325" cy="1513799"/>
          </a:xfrm>
          <a:prstGeom prst="rect">
            <a:avLst/>
          </a:prstGeom>
          <a:noFill/>
          <a:ln>
            <a:noFill/>
          </a:ln>
        </p:spPr>
      </p:pic>
      <p:pic>
        <p:nvPicPr>
          <p:cNvPr id="327" name="Google Shape;327;p47"/>
          <p:cNvPicPr preferRelativeResize="0"/>
          <p:nvPr/>
        </p:nvPicPr>
        <p:blipFill>
          <a:blip r:embed="rId4">
            <a:alphaModFix/>
          </a:blip>
          <a:stretch>
            <a:fillRect/>
          </a:stretch>
        </p:blipFill>
        <p:spPr>
          <a:xfrm>
            <a:off x="4776583" y="1437963"/>
            <a:ext cx="3370766" cy="1670938"/>
          </a:xfrm>
          <a:prstGeom prst="rect">
            <a:avLst/>
          </a:prstGeom>
          <a:noFill/>
          <a:ln>
            <a:noFill/>
          </a:ln>
        </p:spPr>
      </p:pic>
      <p:pic>
        <p:nvPicPr>
          <p:cNvPr id="328" name="Google Shape;328;p47"/>
          <p:cNvPicPr preferRelativeResize="0"/>
          <p:nvPr/>
        </p:nvPicPr>
        <p:blipFill>
          <a:blip r:embed="rId5">
            <a:alphaModFix/>
          </a:blip>
          <a:stretch>
            <a:fillRect/>
          </a:stretch>
        </p:blipFill>
        <p:spPr>
          <a:xfrm>
            <a:off x="1372575" y="3521750"/>
            <a:ext cx="3084324" cy="155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2027700" y="3762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difficulty</a:t>
            </a:r>
            <a:endParaRPr sz="2800"/>
          </a:p>
        </p:txBody>
      </p:sp>
      <p:pic>
        <p:nvPicPr>
          <p:cNvPr id="334" name="Google Shape;334;p48"/>
          <p:cNvPicPr preferRelativeResize="0"/>
          <p:nvPr/>
        </p:nvPicPr>
        <p:blipFill>
          <a:blip r:embed="rId3">
            <a:alphaModFix/>
          </a:blip>
          <a:stretch>
            <a:fillRect/>
          </a:stretch>
        </p:blipFill>
        <p:spPr>
          <a:xfrm>
            <a:off x="152400" y="1246850"/>
            <a:ext cx="8343900" cy="904875"/>
          </a:xfrm>
          <a:prstGeom prst="rect">
            <a:avLst/>
          </a:prstGeom>
          <a:noFill/>
          <a:ln>
            <a:noFill/>
          </a:ln>
        </p:spPr>
      </p:pic>
      <p:pic>
        <p:nvPicPr>
          <p:cNvPr id="335" name="Google Shape;335;p48"/>
          <p:cNvPicPr preferRelativeResize="0"/>
          <p:nvPr/>
        </p:nvPicPr>
        <p:blipFill>
          <a:blip r:embed="rId4">
            <a:alphaModFix/>
          </a:blip>
          <a:stretch>
            <a:fillRect/>
          </a:stretch>
        </p:blipFill>
        <p:spPr>
          <a:xfrm>
            <a:off x="2453950" y="2227925"/>
            <a:ext cx="3459697" cy="2763175"/>
          </a:xfrm>
          <a:prstGeom prst="rect">
            <a:avLst/>
          </a:prstGeom>
          <a:noFill/>
          <a:ln>
            <a:noFill/>
          </a:ln>
        </p:spPr>
      </p:pic>
      <p:pic>
        <p:nvPicPr>
          <p:cNvPr id="336" name="Google Shape;336;p48"/>
          <p:cNvPicPr preferRelativeResize="0"/>
          <p:nvPr/>
        </p:nvPicPr>
        <p:blipFill>
          <a:blip r:embed="rId5">
            <a:alphaModFix/>
          </a:blip>
          <a:stretch>
            <a:fillRect/>
          </a:stretch>
        </p:blipFill>
        <p:spPr>
          <a:xfrm>
            <a:off x="1189150" y="1018250"/>
            <a:ext cx="5761250" cy="3108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2027700" y="3762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difficulty</a:t>
            </a:r>
            <a:endParaRPr sz="2800"/>
          </a:p>
        </p:txBody>
      </p:sp>
      <p:pic>
        <p:nvPicPr>
          <p:cNvPr id="342" name="Google Shape;342;p49"/>
          <p:cNvPicPr preferRelativeResize="0"/>
          <p:nvPr/>
        </p:nvPicPr>
        <p:blipFill>
          <a:blip r:embed="rId3">
            <a:alphaModFix/>
          </a:blip>
          <a:stretch>
            <a:fillRect/>
          </a:stretch>
        </p:blipFill>
        <p:spPr>
          <a:xfrm>
            <a:off x="152400" y="1170650"/>
            <a:ext cx="7267575" cy="344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Game Logic (Health &amp; Regen)</a:t>
            </a:r>
            <a:endParaRPr/>
          </a:p>
        </p:txBody>
      </p:sp>
      <p:sp>
        <p:nvSpPr>
          <p:cNvPr id="348" name="Google Shape;348;p50"/>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349" name="Google Shape;349;p50"/>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1948850" y="438325"/>
            <a:ext cx="5088600" cy="5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Overview on health &amp; Regen </a:t>
            </a:r>
            <a:endParaRPr sz="2800"/>
          </a:p>
        </p:txBody>
      </p:sp>
      <p:sp>
        <p:nvSpPr>
          <p:cNvPr id="355" name="Google Shape;355;p51"/>
          <p:cNvSpPr txBox="1"/>
          <p:nvPr/>
        </p:nvSpPr>
        <p:spPr>
          <a:xfrm>
            <a:off x="1144550" y="1356050"/>
            <a:ext cx="6697200" cy="3379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User start off with a total of 10 lives</a:t>
            </a:r>
            <a:endParaRPr sz="180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For every wrongly guess letter, 1 lives will be minus off</a:t>
            </a:r>
            <a:endParaRPr sz="180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To gain the 1 live:</a:t>
            </a:r>
            <a:endParaRPr sz="1800">
              <a:solidFill>
                <a:schemeClr val="dk1"/>
              </a:solidFill>
              <a:latin typeface="Encode Sans"/>
              <a:ea typeface="Encode Sans"/>
              <a:cs typeface="Encode Sans"/>
              <a:sym typeface="Encode Sans"/>
            </a:endParaRPr>
          </a:p>
          <a:p>
            <a:pPr marL="914400" lvl="1"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Easy → 3 correct letters</a:t>
            </a:r>
            <a:endParaRPr sz="1800">
              <a:solidFill>
                <a:schemeClr val="dk1"/>
              </a:solidFill>
              <a:latin typeface="Encode Sans"/>
              <a:ea typeface="Encode Sans"/>
              <a:cs typeface="Encode Sans"/>
              <a:sym typeface="Encode Sans"/>
            </a:endParaRPr>
          </a:p>
          <a:p>
            <a:pPr marL="914400" lvl="1"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Medium &amp; Hard → 4 correct letters</a:t>
            </a:r>
            <a:endParaRPr sz="180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If lives are gone, user will need to restart the whole game (go back to login screen)</a:t>
            </a: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356" name="Google Shape;356;p51"/>
          <p:cNvPicPr preferRelativeResize="0"/>
          <p:nvPr/>
        </p:nvPicPr>
        <p:blipFill>
          <a:blip r:embed="rId3">
            <a:alphaModFix/>
          </a:blip>
          <a:stretch>
            <a:fillRect/>
          </a:stretch>
        </p:blipFill>
        <p:spPr>
          <a:xfrm>
            <a:off x="119950" y="3743125"/>
            <a:ext cx="5962650" cy="1143000"/>
          </a:xfrm>
          <a:prstGeom prst="rect">
            <a:avLst/>
          </a:prstGeom>
          <a:noFill/>
          <a:ln>
            <a:noFill/>
          </a:ln>
        </p:spPr>
      </p:pic>
      <p:pic>
        <p:nvPicPr>
          <p:cNvPr id="357" name="Google Shape;357;p51"/>
          <p:cNvPicPr preferRelativeResize="0"/>
          <p:nvPr/>
        </p:nvPicPr>
        <p:blipFill rotWithShape="1">
          <a:blip r:embed="rId4">
            <a:alphaModFix/>
          </a:blip>
          <a:srcRect l="2544" t="37470" r="2515" b="36558"/>
          <a:stretch/>
        </p:blipFill>
        <p:spPr>
          <a:xfrm>
            <a:off x="6207850" y="3743125"/>
            <a:ext cx="2729799" cy="99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2"/>
          <p:cNvSpPr txBox="1">
            <a:spLocks noGrp="1"/>
          </p:cNvSpPr>
          <p:nvPr>
            <p:ph type="title"/>
          </p:nvPr>
        </p:nvSpPr>
        <p:spPr>
          <a:xfrm>
            <a:off x="1590600" y="136250"/>
            <a:ext cx="59628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health</a:t>
            </a:r>
            <a:endParaRPr sz="2800"/>
          </a:p>
        </p:txBody>
      </p:sp>
      <p:pic>
        <p:nvPicPr>
          <p:cNvPr id="363" name="Google Shape;363;p52"/>
          <p:cNvPicPr preferRelativeResize="0"/>
          <p:nvPr/>
        </p:nvPicPr>
        <p:blipFill>
          <a:blip r:embed="rId3">
            <a:alphaModFix/>
          </a:blip>
          <a:stretch>
            <a:fillRect/>
          </a:stretch>
        </p:blipFill>
        <p:spPr>
          <a:xfrm>
            <a:off x="271400" y="2372725"/>
            <a:ext cx="5962650" cy="1143000"/>
          </a:xfrm>
          <a:prstGeom prst="rect">
            <a:avLst/>
          </a:prstGeom>
          <a:noFill/>
          <a:ln>
            <a:noFill/>
          </a:ln>
        </p:spPr>
      </p:pic>
      <p:pic>
        <p:nvPicPr>
          <p:cNvPr id="364" name="Google Shape;364;p52"/>
          <p:cNvPicPr preferRelativeResize="0"/>
          <p:nvPr/>
        </p:nvPicPr>
        <p:blipFill>
          <a:blip r:embed="rId4">
            <a:alphaModFix/>
          </a:blip>
          <a:stretch>
            <a:fillRect/>
          </a:stretch>
        </p:blipFill>
        <p:spPr>
          <a:xfrm>
            <a:off x="2876550" y="3755750"/>
            <a:ext cx="6115050" cy="1066800"/>
          </a:xfrm>
          <a:prstGeom prst="rect">
            <a:avLst/>
          </a:prstGeom>
          <a:noFill/>
          <a:ln>
            <a:noFill/>
          </a:ln>
        </p:spPr>
      </p:pic>
      <p:pic>
        <p:nvPicPr>
          <p:cNvPr id="365" name="Google Shape;365;p52"/>
          <p:cNvPicPr preferRelativeResize="0"/>
          <p:nvPr/>
        </p:nvPicPr>
        <p:blipFill>
          <a:blip r:embed="rId5">
            <a:alphaModFix/>
          </a:blip>
          <a:stretch>
            <a:fillRect/>
          </a:stretch>
        </p:blipFill>
        <p:spPr>
          <a:xfrm>
            <a:off x="167713" y="778238"/>
            <a:ext cx="7648575" cy="1114425"/>
          </a:xfrm>
          <a:prstGeom prst="rect">
            <a:avLst/>
          </a:prstGeom>
          <a:noFill/>
          <a:ln>
            <a:noFill/>
          </a:ln>
        </p:spPr>
      </p:pic>
      <p:pic>
        <p:nvPicPr>
          <p:cNvPr id="366" name="Google Shape;366;p52"/>
          <p:cNvPicPr preferRelativeResize="0"/>
          <p:nvPr/>
        </p:nvPicPr>
        <p:blipFill>
          <a:blip r:embed="rId6">
            <a:alphaModFix/>
          </a:blip>
          <a:stretch>
            <a:fillRect/>
          </a:stretch>
        </p:blipFill>
        <p:spPr>
          <a:xfrm>
            <a:off x="3243250" y="1999338"/>
            <a:ext cx="5381625" cy="26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title"/>
          </p:nvPr>
        </p:nvSpPr>
        <p:spPr>
          <a:xfrm>
            <a:off x="2027700" y="376250"/>
            <a:ext cx="60837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health  (No timer)</a:t>
            </a:r>
            <a:endParaRPr sz="2800"/>
          </a:p>
        </p:txBody>
      </p:sp>
      <p:pic>
        <p:nvPicPr>
          <p:cNvPr id="372" name="Google Shape;372;p53"/>
          <p:cNvPicPr preferRelativeResize="0"/>
          <p:nvPr/>
        </p:nvPicPr>
        <p:blipFill>
          <a:blip r:embed="rId3">
            <a:alphaModFix/>
          </a:blip>
          <a:stretch>
            <a:fillRect/>
          </a:stretch>
        </p:blipFill>
        <p:spPr>
          <a:xfrm>
            <a:off x="152400" y="3887321"/>
            <a:ext cx="4810125" cy="619125"/>
          </a:xfrm>
          <a:prstGeom prst="rect">
            <a:avLst/>
          </a:prstGeom>
          <a:noFill/>
          <a:ln>
            <a:noFill/>
          </a:ln>
        </p:spPr>
      </p:pic>
      <p:pic>
        <p:nvPicPr>
          <p:cNvPr id="373" name="Google Shape;373;p53"/>
          <p:cNvPicPr preferRelativeResize="0"/>
          <p:nvPr/>
        </p:nvPicPr>
        <p:blipFill>
          <a:blip r:embed="rId4">
            <a:alphaModFix/>
          </a:blip>
          <a:stretch>
            <a:fillRect/>
          </a:stretch>
        </p:blipFill>
        <p:spPr>
          <a:xfrm>
            <a:off x="152400" y="1363475"/>
            <a:ext cx="8839202" cy="2178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1975600" y="180950"/>
            <a:ext cx="61251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health (With Timer)</a:t>
            </a:r>
            <a:endParaRPr sz="2800"/>
          </a:p>
        </p:txBody>
      </p:sp>
      <p:pic>
        <p:nvPicPr>
          <p:cNvPr id="379" name="Google Shape;379;p54"/>
          <p:cNvPicPr preferRelativeResize="0"/>
          <p:nvPr/>
        </p:nvPicPr>
        <p:blipFill>
          <a:blip r:embed="rId3">
            <a:alphaModFix/>
          </a:blip>
          <a:stretch>
            <a:fillRect/>
          </a:stretch>
        </p:blipFill>
        <p:spPr>
          <a:xfrm>
            <a:off x="232400" y="707825"/>
            <a:ext cx="4992062" cy="1026625"/>
          </a:xfrm>
          <a:prstGeom prst="rect">
            <a:avLst/>
          </a:prstGeom>
          <a:noFill/>
          <a:ln>
            <a:noFill/>
          </a:ln>
        </p:spPr>
      </p:pic>
      <p:pic>
        <p:nvPicPr>
          <p:cNvPr id="380" name="Google Shape;380;p54"/>
          <p:cNvPicPr preferRelativeResize="0"/>
          <p:nvPr/>
        </p:nvPicPr>
        <p:blipFill>
          <a:blip r:embed="rId4">
            <a:alphaModFix/>
          </a:blip>
          <a:stretch>
            <a:fillRect/>
          </a:stretch>
        </p:blipFill>
        <p:spPr>
          <a:xfrm>
            <a:off x="3084650" y="1734448"/>
            <a:ext cx="5829150" cy="3240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0" name="Google Shape;190;p28"/>
          <p:cNvSpPr txBox="1">
            <a:spLocks noGrp="1"/>
          </p:cNvSpPr>
          <p:nvPr>
            <p:ph type="title" idx="2"/>
          </p:nvPr>
        </p:nvSpPr>
        <p:spPr>
          <a:xfrm>
            <a:off x="1618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191" name="Google Shape;191;p28"/>
          <p:cNvSpPr txBox="1">
            <a:spLocks noGrp="1"/>
          </p:cNvSpPr>
          <p:nvPr>
            <p:ph type="title" idx="3"/>
          </p:nvPr>
        </p:nvSpPr>
        <p:spPr>
          <a:xfrm>
            <a:off x="4204650" y="31976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92" name="Google Shape;192;p28"/>
          <p:cNvSpPr txBox="1">
            <a:spLocks noGrp="1"/>
          </p:cNvSpPr>
          <p:nvPr>
            <p:ph type="title" idx="4"/>
          </p:nvPr>
        </p:nvSpPr>
        <p:spPr>
          <a:xfrm>
            <a:off x="4204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193" name="Google Shape;193;p28"/>
          <p:cNvSpPr txBox="1">
            <a:spLocks noGrp="1"/>
          </p:cNvSpPr>
          <p:nvPr>
            <p:ph type="title" idx="6"/>
          </p:nvPr>
        </p:nvSpPr>
        <p:spPr>
          <a:xfrm>
            <a:off x="6790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94" name="Google Shape;194;p28"/>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 </a:t>
            </a:r>
            <a:br>
              <a:rPr lang="en"/>
            </a:br>
            <a:r>
              <a:rPr lang="en"/>
              <a:t>(Validation)</a:t>
            </a:r>
            <a:endParaRPr/>
          </a:p>
        </p:txBody>
      </p:sp>
      <p:sp>
        <p:nvSpPr>
          <p:cNvPr id="195" name="Google Shape;195;p28"/>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a:t>
            </a:r>
            <a:br>
              <a:rPr lang="en"/>
            </a:br>
            <a:r>
              <a:rPr lang="en"/>
              <a:t>(Images)</a:t>
            </a:r>
            <a:endParaRPr/>
          </a:p>
        </p:txBody>
      </p:sp>
      <p:sp>
        <p:nvSpPr>
          <p:cNvPr id="196" name="Google Shape;196;p28"/>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Music</a:t>
            </a:r>
            <a:endParaRPr/>
          </a:p>
        </p:txBody>
      </p:sp>
      <p:sp>
        <p:nvSpPr>
          <p:cNvPr id="197" name="Google Shape;197;p28"/>
          <p:cNvSpPr txBox="1">
            <a:spLocks noGrp="1"/>
          </p:cNvSpPr>
          <p:nvPr>
            <p:ph type="subTitle" idx="13"/>
          </p:nvPr>
        </p:nvSpPr>
        <p:spPr>
          <a:xfrm>
            <a:off x="3306000" y="375207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Logic</a:t>
            </a:r>
            <a:br>
              <a:rPr lang="en"/>
            </a:br>
            <a:r>
              <a:rPr lang="en"/>
              <a:t>(Completion)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5"/>
          <p:cNvSpPr txBox="1">
            <a:spLocks noGrp="1"/>
          </p:cNvSpPr>
          <p:nvPr>
            <p:ph type="title"/>
          </p:nvPr>
        </p:nvSpPr>
        <p:spPr>
          <a:xfrm>
            <a:off x="2027700" y="376275"/>
            <a:ext cx="61251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health (With Timer)</a:t>
            </a:r>
            <a:endParaRPr sz="2800"/>
          </a:p>
        </p:txBody>
      </p:sp>
      <p:pic>
        <p:nvPicPr>
          <p:cNvPr id="386" name="Google Shape;386;p55"/>
          <p:cNvPicPr preferRelativeResize="0"/>
          <p:nvPr/>
        </p:nvPicPr>
        <p:blipFill>
          <a:blip r:embed="rId3">
            <a:alphaModFix/>
          </a:blip>
          <a:stretch>
            <a:fillRect/>
          </a:stretch>
        </p:blipFill>
        <p:spPr>
          <a:xfrm>
            <a:off x="6175425" y="1170675"/>
            <a:ext cx="2505075" cy="447675"/>
          </a:xfrm>
          <a:prstGeom prst="rect">
            <a:avLst/>
          </a:prstGeom>
          <a:noFill/>
          <a:ln>
            <a:noFill/>
          </a:ln>
        </p:spPr>
      </p:pic>
      <p:pic>
        <p:nvPicPr>
          <p:cNvPr id="387" name="Google Shape;387;p55"/>
          <p:cNvPicPr preferRelativeResize="0"/>
          <p:nvPr/>
        </p:nvPicPr>
        <p:blipFill>
          <a:blip r:embed="rId4">
            <a:alphaModFix/>
          </a:blip>
          <a:stretch>
            <a:fillRect/>
          </a:stretch>
        </p:blipFill>
        <p:spPr>
          <a:xfrm>
            <a:off x="6437362" y="1853700"/>
            <a:ext cx="1981200" cy="476250"/>
          </a:xfrm>
          <a:prstGeom prst="rect">
            <a:avLst/>
          </a:prstGeom>
          <a:noFill/>
          <a:ln>
            <a:noFill/>
          </a:ln>
        </p:spPr>
      </p:pic>
      <p:pic>
        <p:nvPicPr>
          <p:cNvPr id="388" name="Google Shape;388;p55"/>
          <p:cNvPicPr preferRelativeResize="0"/>
          <p:nvPr/>
        </p:nvPicPr>
        <p:blipFill>
          <a:blip r:embed="rId5">
            <a:alphaModFix/>
          </a:blip>
          <a:stretch>
            <a:fillRect/>
          </a:stretch>
        </p:blipFill>
        <p:spPr>
          <a:xfrm>
            <a:off x="206600" y="1093850"/>
            <a:ext cx="5864025" cy="1544475"/>
          </a:xfrm>
          <a:prstGeom prst="rect">
            <a:avLst/>
          </a:prstGeom>
          <a:noFill/>
          <a:ln>
            <a:noFill/>
          </a:ln>
        </p:spPr>
      </p:pic>
      <p:pic>
        <p:nvPicPr>
          <p:cNvPr id="389" name="Google Shape;389;p55"/>
          <p:cNvPicPr preferRelativeResize="0"/>
          <p:nvPr/>
        </p:nvPicPr>
        <p:blipFill>
          <a:blip r:embed="rId6">
            <a:alphaModFix/>
          </a:blip>
          <a:stretch>
            <a:fillRect/>
          </a:stretch>
        </p:blipFill>
        <p:spPr>
          <a:xfrm>
            <a:off x="2719224" y="2766000"/>
            <a:ext cx="3705554" cy="223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p:nvPr>
        </p:nvSpPr>
        <p:spPr>
          <a:xfrm>
            <a:off x="1945950" y="835225"/>
            <a:ext cx="5859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Lives gain (Regen)</a:t>
            </a:r>
            <a:endParaRPr sz="2800"/>
          </a:p>
        </p:txBody>
      </p:sp>
      <p:pic>
        <p:nvPicPr>
          <p:cNvPr id="395" name="Google Shape;395;p56"/>
          <p:cNvPicPr preferRelativeResize="0"/>
          <p:nvPr/>
        </p:nvPicPr>
        <p:blipFill>
          <a:blip r:embed="rId3">
            <a:alphaModFix/>
          </a:blip>
          <a:stretch>
            <a:fillRect/>
          </a:stretch>
        </p:blipFill>
        <p:spPr>
          <a:xfrm>
            <a:off x="152400" y="1629625"/>
            <a:ext cx="8839200" cy="23803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1945950" y="460450"/>
            <a:ext cx="5859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Source code for Lives gain (Regen)</a:t>
            </a:r>
            <a:endParaRPr sz="2800"/>
          </a:p>
        </p:txBody>
      </p:sp>
      <p:pic>
        <p:nvPicPr>
          <p:cNvPr id="401" name="Google Shape;401;p57"/>
          <p:cNvPicPr preferRelativeResize="0"/>
          <p:nvPr/>
        </p:nvPicPr>
        <p:blipFill>
          <a:blip r:embed="rId3">
            <a:alphaModFix/>
          </a:blip>
          <a:stretch>
            <a:fillRect/>
          </a:stretch>
        </p:blipFill>
        <p:spPr>
          <a:xfrm>
            <a:off x="152400" y="1629625"/>
            <a:ext cx="3279773" cy="3361476"/>
          </a:xfrm>
          <a:prstGeom prst="rect">
            <a:avLst/>
          </a:prstGeom>
          <a:noFill/>
          <a:ln>
            <a:noFill/>
          </a:ln>
        </p:spPr>
      </p:pic>
      <p:pic>
        <p:nvPicPr>
          <p:cNvPr id="402" name="Google Shape;402;p57"/>
          <p:cNvPicPr preferRelativeResize="0"/>
          <p:nvPr/>
        </p:nvPicPr>
        <p:blipFill>
          <a:blip r:embed="rId4">
            <a:alphaModFix/>
          </a:blip>
          <a:stretch>
            <a:fillRect/>
          </a:stretch>
        </p:blipFill>
        <p:spPr>
          <a:xfrm>
            <a:off x="5284798" y="1629625"/>
            <a:ext cx="3594506" cy="3361475"/>
          </a:xfrm>
          <a:prstGeom prst="rect">
            <a:avLst/>
          </a:prstGeom>
          <a:noFill/>
          <a:ln>
            <a:noFill/>
          </a:ln>
        </p:spPr>
      </p:pic>
      <p:sp>
        <p:nvSpPr>
          <p:cNvPr id="403" name="Google Shape;403;p57"/>
          <p:cNvSpPr/>
          <p:nvPr/>
        </p:nvSpPr>
        <p:spPr>
          <a:xfrm>
            <a:off x="3883575" y="2811325"/>
            <a:ext cx="989100" cy="431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Game Logic (Validation)</a:t>
            </a:r>
            <a:endParaRPr/>
          </a:p>
        </p:txBody>
      </p:sp>
      <p:sp>
        <p:nvSpPr>
          <p:cNvPr id="409" name="Google Shape;409;p58"/>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410" name="Google Shape;410;p58"/>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title"/>
          </p:nvPr>
        </p:nvSpPr>
        <p:spPr>
          <a:xfrm>
            <a:off x="2027725" y="419775"/>
            <a:ext cx="5088600" cy="9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Input Validation</a:t>
            </a:r>
            <a:endParaRPr sz="2800"/>
          </a:p>
          <a:p>
            <a:pPr marL="0" lvl="0" indent="0" algn="ctr" rtl="0">
              <a:spcBef>
                <a:spcPts val="0"/>
              </a:spcBef>
              <a:spcAft>
                <a:spcPts val="0"/>
              </a:spcAft>
              <a:buNone/>
            </a:pPr>
            <a:r>
              <a:rPr lang="en" sz="2800">
                <a:solidFill>
                  <a:srgbClr val="6AA84F"/>
                </a:solidFill>
              </a:rPr>
              <a:t>Valid input</a:t>
            </a:r>
            <a:endParaRPr sz="2800">
              <a:solidFill>
                <a:srgbClr val="6AA84F"/>
              </a:solidFill>
            </a:endParaRPr>
          </a:p>
        </p:txBody>
      </p:sp>
      <p:sp>
        <p:nvSpPr>
          <p:cNvPr id="416" name="Google Shape;416;p59"/>
          <p:cNvSpPr txBox="1"/>
          <p:nvPr/>
        </p:nvSpPr>
        <p:spPr>
          <a:xfrm>
            <a:off x="1539900" y="1472475"/>
            <a:ext cx="6064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solidFill>
                  <a:schemeClr val="dk1"/>
                </a:solidFill>
                <a:latin typeface="Encode Sans"/>
                <a:ea typeface="Encode Sans"/>
                <a:cs typeface="Encode Sans"/>
                <a:sym typeface="Encode Sans"/>
              </a:rPr>
              <a:t>When the user inputs an alphabet that is in the answer</a:t>
            </a:r>
            <a:endParaRPr sz="1700" b="1" u="sng"/>
          </a:p>
        </p:txBody>
      </p:sp>
      <p:sp>
        <p:nvSpPr>
          <p:cNvPr id="417" name="Google Shape;417;p59"/>
          <p:cNvSpPr/>
          <p:nvPr/>
        </p:nvSpPr>
        <p:spPr>
          <a:xfrm>
            <a:off x="4285725" y="2811325"/>
            <a:ext cx="587100" cy="380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418" name="Google Shape;418;p59"/>
          <p:cNvPicPr preferRelativeResize="0"/>
          <p:nvPr/>
        </p:nvPicPr>
        <p:blipFill>
          <a:blip r:embed="rId3">
            <a:alphaModFix/>
          </a:blip>
          <a:stretch>
            <a:fillRect/>
          </a:stretch>
        </p:blipFill>
        <p:spPr>
          <a:xfrm>
            <a:off x="717875" y="2078675"/>
            <a:ext cx="3199025" cy="1846000"/>
          </a:xfrm>
          <a:prstGeom prst="rect">
            <a:avLst/>
          </a:prstGeom>
          <a:noFill/>
          <a:ln>
            <a:noFill/>
          </a:ln>
        </p:spPr>
      </p:pic>
      <p:pic>
        <p:nvPicPr>
          <p:cNvPr id="419" name="Google Shape;419;p59"/>
          <p:cNvPicPr preferRelativeResize="0"/>
          <p:nvPr/>
        </p:nvPicPr>
        <p:blipFill>
          <a:blip r:embed="rId4">
            <a:alphaModFix/>
          </a:blip>
          <a:stretch>
            <a:fillRect/>
          </a:stretch>
        </p:blipFill>
        <p:spPr>
          <a:xfrm>
            <a:off x="5241639" y="2093975"/>
            <a:ext cx="3146862" cy="1846000"/>
          </a:xfrm>
          <a:prstGeom prst="rect">
            <a:avLst/>
          </a:prstGeom>
          <a:noFill/>
          <a:ln>
            <a:noFill/>
          </a:ln>
        </p:spPr>
      </p:pic>
      <p:pic>
        <p:nvPicPr>
          <p:cNvPr id="420" name="Google Shape;420;p59"/>
          <p:cNvPicPr preferRelativeResize="0"/>
          <p:nvPr/>
        </p:nvPicPr>
        <p:blipFill rotWithShape="1">
          <a:blip r:embed="rId5">
            <a:alphaModFix/>
          </a:blip>
          <a:srcRect b="66845"/>
          <a:stretch/>
        </p:blipFill>
        <p:spPr>
          <a:xfrm>
            <a:off x="831200" y="4115075"/>
            <a:ext cx="7496126" cy="819475"/>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0"/>
          <p:cNvSpPr txBox="1">
            <a:spLocks noGrp="1"/>
          </p:cNvSpPr>
          <p:nvPr>
            <p:ph type="title"/>
          </p:nvPr>
        </p:nvSpPr>
        <p:spPr>
          <a:xfrm>
            <a:off x="2027725" y="419775"/>
            <a:ext cx="5088600" cy="9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Input Validation</a:t>
            </a:r>
            <a:endParaRPr sz="2800"/>
          </a:p>
          <a:p>
            <a:pPr marL="0" lvl="0" indent="0" algn="ctr" rtl="0">
              <a:spcBef>
                <a:spcPts val="0"/>
              </a:spcBef>
              <a:spcAft>
                <a:spcPts val="0"/>
              </a:spcAft>
              <a:buNone/>
            </a:pPr>
            <a:r>
              <a:rPr lang="en" sz="2800">
                <a:solidFill>
                  <a:srgbClr val="6AA84F"/>
                </a:solidFill>
              </a:rPr>
              <a:t>Valid input</a:t>
            </a:r>
            <a:endParaRPr sz="2800">
              <a:solidFill>
                <a:srgbClr val="6AA84F"/>
              </a:solidFill>
            </a:endParaRPr>
          </a:p>
        </p:txBody>
      </p:sp>
      <p:sp>
        <p:nvSpPr>
          <p:cNvPr id="426" name="Google Shape;426;p60"/>
          <p:cNvSpPr txBox="1"/>
          <p:nvPr/>
        </p:nvSpPr>
        <p:spPr>
          <a:xfrm>
            <a:off x="1015375" y="1489675"/>
            <a:ext cx="7130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solidFill>
                  <a:schemeClr val="dk1"/>
                </a:solidFill>
                <a:latin typeface="Encode Sans"/>
                <a:ea typeface="Encode Sans"/>
                <a:cs typeface="Encode Sans"/>
                <a:sym typeface="Encode Sans"/>
              </a:rPr>
              <a:t>When the user inputs an alphabet that is NOT in the answer</a:t>
            </a:r>
            <a:endParaRPr sz="1700" b="1" u="sng"/>
          </a:p>
        </p:txBody>
      </p:sp>
      <p:sp>
        <p:nvSpPr>
          <p:cNvPr id="427" name="Google Shape;427;p60"/>
          <p:cNvSpPr/>
          <p:nvPr/>
        </p:nvSpPr>
        <p:spPr>
          <a:xfrm>
            <a:off x="4286875" y="2882813"/>
            <a:ext cx="587100" cy="380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428" name="Google Shape;428;p60"/>
          <p:cNvPicPr preferRelativeResize="0"/>
          <p:nvPr/>
        </p:nvPicPr>
        <p:blipFill>
          <a:blip r:embed="rId3">
            <a:alphaModFix/>
          </a:blip>
          <a:stretch>
            <a:fillRect/>
          </a:stretch>
        </p:blipFill>
        <p:spPr>
          <a:xfrm>
            <a:off x="750500" y="2176550"/>
            <a:ext cx="3199025" cy="1793231"/>
          </a:xfrm>
          <a:prstGeom prst="rect">
            <a:avLst/>
          </a:prstGeom>
          <a:noFill/>
          <a:ln>
            <a:noFill/>
          </a:ln>
        </p:spPr>
      </p:pic>
      <p:pic>
        <p:nvPicPr>
          <p:cNvPr id="429" name="Google Shape;429;p60"/>
          <p:cNvPicPr preferRelativeResize="0"/>
          <p:nvPr/>
        </p:nvPicPr>
        <p:blipFill>
          <a:blip r:embed="rId4">
            <a:alphaModFix/>
          </a:blip>
          <a:stretch>
            <a:fillRect/>
          </a:stretch>
        </p:blipFill>
        <p:spPr>
          <a:xfrm>
            <a:off x="5211325" y="2176550"/>
            <a:ext cx="3153955" cy="1793225"/>
          </a:xfrm>
          <a:prstGeom prst="rect">
            <a:avLst/>
          </a:prstGeom>
          <a:noFill/>
          <a:ln>
            <a:noFill/>
          </a:ln>
        </p:spPr>
      </p:pic>
      <p:pic>
        <p:nvPicPr>
          <p:cNvPr id="430" name="Google Shape;430;p60"/>
          <p:cNvPicPr preferRelativeResize="0"/>
          <p:nvPr/>
        </p:nvPicPr>
        <p:blipFill rotWithShape="1">
          <a:blip r:embed="rId5">
            <a:alphaModFix/>
          </a:blip>
          <a:srcRect t="21722" b="28637"/>
          <a:stretch/>
        </p:blipFill>
        <p:spPr>
          <a:xfrm>
            <a:off x="321400" y="4346125"/>
            <a:ext cx="8518076" cy="310525"/>
          </a:xfrm>
          <a:prstGeom prst="rect">
            <a:avLst/>
          </a:prstGeom>
          <a:noFill/>
          <a:ln>
            <a:noFill/>
          </a:ln>
        </p:spPr>
      </p:pic>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1"/>
          <p:cNvSpPr txBox="1">
            <a:spLocks noGrp="1"/>
          </p:cNvSpPr>
          <p:nvPr>
            <p:ph type="title"/>
          </p:nvPr>
        </p:nvSpPr>
        <p:spPr>
          <a:xfrm>
            <a:off x="2027725" y="419775"/>
            <a:ext cx="5088600" cy="9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Input Validation</a:t>
            </a:r>
            <a:endParaRPr sz="2800"/>
          </a:p>
          <a:p>
            <a:pPr marL="0" lvl="0" indent="0" algn="ctr" rtl="0">
              <a:spcBef>
                <a:spcPts val="0"/>
              </a:spcBef>
              <a:spcAft>
                <a:spcPts val="0"/>
              </a:spcAft>
              <a:buNone/>
            </a:pPr>
            <a:r>
              <a:rPr lang="en" sz="2800">
                <a:solidFill>
                  <a:srgbClr val="CC0000"/>
                </a:solidFill>
              </a:rPr>
              <a:t>Invalid Input</a:t>
            </a:r>
            <a:endParaRPr sz="2800">
              <a:solidFill>
                <a:srgbClr val="CC0000"/>
              </a:solidFill>
            </a:endParaRPr>
          </a:p>
        </p:txBody>
      </p:sp>
      <p:sp>
        <p:nvSpPr>
          <p:cNvPr id="436" name="Google Shape;436;p61"/>
          <p:cNvSpPr txBox="1"/>
          <p:nvPr/>
        </p:nvSpPr>
        <p:spPr>
          <a:xfrm>
            <a:off x="1852375" y="1413475"/>
            <a:ext cx="5439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solidFill>
                  <a:schemeClr val="dk1"/>
                </a:solidFill>
                <a:latin typeface="Encode Sans"/>
                <a:ea typeface="Encode Sans"/>
                <a:cs typeface="Encode Sans"/>
                <a:sym typeface="Encode Sans"/>
              </a:rPr>
              <a:t>When the user inputs more than one input</a:t>
            </a:r>
            <a:endParaRPr sz="1700" b="1" u="sng"/>
          </a:p>
        </p:txBody>
      </p:sp>
      <p:pic>
        <p:nvPicPr>
          <p:cNvPr id="437" name="Google Shape;437;p61"/>
          <p:cNvPicPr preferRelativeResize="0"/>
          <p:nvPr/>
        </p:nvPicPr>
        <p:blipFill>
          <a:blip r:embed="rId3">
            <a:alphaModFix/>
          </a:blip>
          <a:stretch>
            <a:fillRect/>
          </a:stretch>
        </p:blipFill>
        <p:spPr>
          <a:xfrm>
            <a:off x="5111075" y="2095600"/>
            <a:ext cx="3500225" cy="1560814"/>
          </a:xfrm>
          <a:prstGeom prst="rect">
            <a:avLst/>
          </a:prstGeom>
          <a:noFill/>
          <a:ln>
            <a:noFill/>
          </a:ln>
        </p:spPr>
      </p:pic>
      <p:pic>
        <p:nvPicPr>
          <p:cNvPr id="438" name="Google Shape;438;p61"/>
          <p:cNvPicPr preferRelativeResize="0"/>
          <p:nvPr/>
        </p:nvPicPr>
        <p:blipFill>
          <a:blip r:embed="rId4">
            <a:alphaModFix/>
          </a:blip>
          <a:stretch>
            <a:fillRect/>
          </a:stretch>
        </p:blipFill>
        <p:spPr>
          <a:xfrm>
            <a:off x="549541" y="2095600"/>
            <a:ext cx="3500234" cy="1611850"/>
          </a:xfrm>
          <a:prstGeom prst="rect">
            <a:avLst/>
          </a:prstGeom>
          <a:noFill/>
          <a:ln>
            <a:noFill/>
          </a:ln>
        </p:spPr>
      </p:pic>
      <p:sp>
        <p:nvSpPr>
          <p:cNvPr id="439" name="Google Shape;439;p61"/>
          <p:cNvSpPr/>
          <p:nvPr/>
        </p:nvSpPr>
        <p:spPr>
          <a:xfrm>
            <a:off x="4286875" y="2787375"/>
            <a:ext cx="587100" cy="380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440" name="Google Shape;440;p61"/>
          <p:cNvPicPr preferRelativeResize="0"/>
          <p:nvPr/>
        </p:nvPicPr>
        <p:blipFill rotWithShape="1">
          <a:blip r:embed="rId5">
            <a:alphaModFix/>
          </a:blip>
          <a:srcRect t="35232" b="20725"/>
          <a:stretch/>
        </p:blipFill>
        <p:spPr>
          <a:xfrm>
            <a:off x="1047100" y="3859838"/>
            <a:ext cx="7496126" cy="1088575"/>
          </a:xfrm>
          <a:prstGeom prst="rect">
            <a:avLst/>
          </a:prstGeom>
          <a:noFill/>
          <a:ln>
            <a:noFill/>
          </a:ln>
        </p:spPr>
      </p:pic>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a:spLocks noGrp="1"/>
          </p:cNvSpPr>
          <p:nvPr>
            <p:ph type="title"/>
          </p:nvPr>
        </p:nvSpPr>
        <p:spPr>
          <a:xfrm>
            <a:off x="2027725" y="419775"/>
            <a:ext cx="5088600" cy="9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Input Validation</a:t>
            </a:r>
            <a:endParaRPr sz="2800"/>
          </a:p>
          <a:p>
            <a:pPr marL="0" lvl="0" indent="0" algn="ctr" rtl="0">
              <a:spcBef>
                <a:spcPts val="0"/>
              </a:spcBef>
              <a:spcAft>
                <a:spcPts val="0"/>
              </a:spcAft>
              <a:buNone/>
            </a:pPr>
            <a:r>
              <a:rPr lang="en" sz="2800">
                <a:solidFill>
                  <a:srgbClr val="CC0000"/>
                </a:solidFill>
              </a:rPr>
              <a:t>Invalid Input</a:t>
            </a:r>
            <a:endParaRPr sz="2800">
              <a:solidFill>
                <a:srgbClr val="CC0000"/>
              </a:solidFill>
            </a:endParaRPr>
          </a:p>
        </p:txBody>
      </p:sp>
      <p:sp>
        <p:nvSpPr>
          <p:cNvPr id="446" name="Google Shape;446;p62"/>
          <p:cNvSpPr txBox="1"/>
          <p:nvPr/>
        </p:nvSpPr>
        <p:spPr>
          <a:xfrm>
            <a:off x="1852375" y="1489675"/>
            <a:ext cx="5439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solidFill>
                  <a:schemeClr val="dk1"/>
                </a:solidFill>
                <a:latin typeface="Encode Sans"/>
                <a:ea typeface="Encode Sans"/>
                <a:cs typeface="Encode Sans"/>
                <a:sym typeface="Encode Sans"/>
              </a:rPr>
              <a:t>When the user inputs an integer</a:t>
            </a:r>
            <a:endParaRPr sz="1700" b="1" u="sng"/>
          </a:p>
        </p:txBody>
      </p:sp>
      <p:pic>
        <p:nvPicPr>
          <p:cNvPr id="447" name="Google Shape;447;p62"/>
          <p:cNvPicPr preferRelativeResize="0"/>
          <p:nvPr/>
        </p:nvPicPr>
        <p:blipFill>
          <a:blip r:embed="rId3">
            <a:alphaModFix/>
          </a:blip>
          <a:stretch>
            <a:fillRect/>
          </a:stretch>
        </p:blipFill>
        <p:spPr>
          <a:xfrm>
            <a:off x="5252425" y="2168000"/>
            <a:ext cx="3476309" cy="1550150"/>
          </a:xfrm>
          <a:prstGeom prst="rect">
            <a:avLst/>
          </a:prstGeom>
          <a:noFill/>
          <a:ln>
            <a:noFill/>
          </a:ln>
        </p:spPr>
      </p:pic>
      <p:sp>
        <p:nvSpPr>
          <p:cNvPr id="448" name="Google Shape;448;p62"/>
          <p:cNvSpPr/>
          <p:nvPr/>
        </p:nvSpPr>
        <p:spPr>
          <a:xfrm>
            <a:off x="4286875" y="2828925"/>
            <a:ext cx="587100" cy="380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449" name="Google Shape;449;p62"/>
          <p:cNvPicPr preferRelativeResize="0"/>
          <p:nvPr/>
        </p:nvPicPr>
        <p:blipFill>
          <a:blip r:embed="rId4">
            <a:alphaModFix/>
          </a:blip>
          <a:stretch>
            <a:fillRect/>
          </a:stretch>
        </p:blipFill>
        <p:spPr>
          <a:xfrm>
            <a:off x="477650" y="2168000"/>
            <a:ext cx="3430775" cy="1550150"/>
          </a:xfrm>
          <a:prstGeom prst="rect">
            <a:avLst/>
          </a:prstGeom>
          <a:noFill/>
          <a:ln>
            <a:noFill/>
          </a:ln>
        </p:spPr>
      </p:pic>
      <p:pic>
        <p:nvPicPr>
          <p:cNvPr id="450" name="Google Shape;450;p62"/>
          <p:cNvPicPr preferRelativeResize="0"/>
          <p:nvPr/>
        </p:nvPicPr>
        <p:blipFill rotWithShape="1">
          <a:blip r:embed="rId5">
            <a:alphaModFix/>
          </a:blip>
          <a:srcRect t="35232" b="20725"/>
          <a:stretch/>
        </p:blipFill>
        <p:spPr>
          <a:xfrm>
            <a:off x="1074300" y="3884838"/>
            <a:ext cx="7496126" cy="1088575"/>
          </a:xfrm>
          <a:prstGeom prst="rect">
            <a:avLst/>
          </a:prstGeom>
          <a:noFill/>
          <a:ln>
            <a:noFill/>
          </a:ln>
        </p:spPr>
      </p:pic>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3"/>
          <p:cNvSpPr txBox="1">
            <a:spLocks noGrp="1"/>
          </p:cNvSpPr>
          <p:nvPr>
            <p:ph type="title"/>
          </p:nvPr>
        </p:nvSpPr>
        <p:spPr>
          <a:xfrm>
            <a:off x="2027725" y="419775"/>
            <a:ext cx="5088600" cy="9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Input Validation</a:t>
            </a:r>
            <a:endParaRPr sz="2800"/>
          </a:p>
          <a:p>
            <a:pPr marL="0" lvl="0" indent="0" algn="ctr" rtl="0">
              <a:spcBef>
                <a:spcPts val="0"/>
              </a:spcBef>
              <a:spcAft>
                <a:spcPts val="0"/>
              </a:spcAft>
              <a:buNone/>
            </a:pPr>
            <a:r>
              <a:rPr lang="en" sz="2800">
                <a:solidFill>
                  <a:srgbClr val="CC0000"/>
                </a:solidFill>
              </a:rPr>
              <a:t>Invalid input</a:t>
            </a:r>
            <a:endParaRPr sz="2800">
              <a:solidFill>
                <a:srgbClr val="CC0000"/>
              </a:solidFill>
            </a:endParaRPr>
          </a:p>
        </p:txBody>
      </p:sp>
      <p:sp>
        <p:nvSpPr>
          <p:cNvPr id="456" name="Google Shape;456;p63"/>
          <p:cNvSpPr txBox="1"/>
          <p:nvPr/>
        </p:nvSpPr>
        <p:spPr>
          <a:xfrm>
            <a:off x="574225" y="1489675"/>
            <a:ext cx="8082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solidFill>
                  <a:schemeClr val="dk1"/>
                </a:solidFill>
                <a:latin typeface="Encode Sans"/>
                <a:ea typeface="Encode Sans"/>
                <a:cs typeface="Encode Sans"/>
                <a:sym typeface="Encode Sans"/>
              </a:rPr>
              <a:t>When the user inputs a word that has already been input before</a:t>
            </a:r>
            <a:endParaRPr sz="1300" b="1" u="sng"/>
          </a:p>
        </p:txBody>
      </p:sp>
      <p:sp>
        <p:nvSpPr>
          <p:cNvPr id="457" name="Google Shape;457;p63"/>
          <p:cNvSpPr/>
          <p:nvPr/>
        </p:nvSpPr>
        <p:spPr>
          <a:xfrm>
            <a:off x="4278475" y="2787363"/>
            <a:ext cx="587100" cy="380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458" name="Google Shape;458;p63"/>
          <p:cNvPicPr preferRelativeResize="0"/>
          <p:nvPr/>
        </p:nvPicPr>
        <p:blipFill>
          <a:blip r:embed="rId3">
            <a:alphaModFix/>
          </a:blip>
          <a:stretch>
            <a:fillRect/>
          </a:stretch>
        </p:blipFill>
        <p:spPr>
          <a:xfrm>
            <a:off x="495650" y="2209550"/>
            <a:ext cx="3486475" cy="1536350"/>
          </a:xfrm>
          <a:prstGeom prst="rect">
            <a:avLst/>
          </a:prstGeom>
          <a:noFill/>
          <a:ln>
            <a:noFill/>
          </a:ln>
        </p:spPr>
      </p:pic>
      <p:pic>
        <p:nvPicPr>
          <p:cNvPr id="459" name="Google Shape;459;p63"/>
          <p:cNvPicPr preferRelativeResize="0"/>
          <p:nvPr/>
        </p:nvPicPr>
        <p:blipFill>
          <a:blip r:embed="rId4">
            <a:alphaModFix/>
          </a:blip>
          <a:stretch>
            <a:fillRect/>
          </a:stretch>
        </p:blipFill>
        <p:spPr>
          <a:xfrm>
            <a:off x="5116100" y="2132374"/>
            <a:ext cx="3396277" cy="1840525"/>
          </a:xfrm>
          <a:prstGeom prst="rect">
            <a:avLst/>
          </a:prstGeom>
          <a:noFill/>
          <a:ln>
            <a:noFill/>
          </a:ln>
        </p:spPr>
      </p:pic>
      <p:pic>
        <p:nvPicPr>
          <p:cNvPr id="460" name="Google Shape;460;p63"/>
          <p:cNvPicPr preferRelativeResize="0"/>
          <p:nvPr/>
        </p:nvPicPr>
        <p:blipFill rotWithShape="1">
          <a:blip r:embed="rId5">
            <a:alphaModFix/>
          </a:blip>
          <a:srcRect t="77085"/>
          <a:stretch/>
        </p:blipFill>
        <p:spPr>
          <a:xfrm>
            <a:off x="823938" y="4215500"/>
            <a:ext cx="7496126" cy="566375"/>
          </a:xfrm>
          <a:prstGeom prst="rect">
            <a:avLst/>
          </a:prstGeom>
          <a:noFill/>
          <a:ln>
            <a:noFill/>
          </a:ln>
        </p:spPr>
      </p:pic>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Game Logic (Images)</a:t>
            </a:r>
            <a:endParaRPr/>
          </a:p>
        </p:txBody>
      </p:sp>
      <p:sp>
        <p:nvSpPr>
          <p:cNvPr id="466" name="Google Shape;466;p64"/>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467" name="Google Shape;467;p64"/>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Login</a:t>
            </a:r>
            <a:endParaRPr/>
          </a:p>
        </p:txBody>
      </p:sp>
      <p:sp>
        <p:nvSpPr>
          <p:cNvPr id="203" name="Google Shape;203;p29"/>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04" name="Google Shape;204;p29"/>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1343850" y="474150"/>
            <a:ext cx="6456300" cy="6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Loading of Images (Login hangman) </a:t>
            </a:r>
            <a:endParaRPr sz="2800"/>
          </a:p>
        </p:txBody>
      </p:sp>
      <p:pic>
        <p:nvPicPr>
          <p:cNvPr id="473" name="Google Shape;473;p65"/>
          <p:cNvPicPr preferRelativeResize="0"/>
          <p:nvPr/>
        </p:nvPicPr>
        <p:blipFill>
          <a:blip r:embed="rId3">
            <a:alphaModFix/>
          </a:blip>
          <a:stretch>
            <a:fillRect/>
          </a:stretch>
        </p:blipFill>
        <p:spPr>
          <a:xfrm>
            <a:off x="2021425" y="1768600"/>
            <a:ext cx="1816950" cy="2400575"/>
          </a:xfrm>
          <a:prstGeom prst="rect">
            <a:avLst/>
          </a:prstGeom>
          <a:noFill/>
          <a:ln>
            <a:noFill/>
          </a:ln>
        </p:spPr>
      </p:pic>
      <p:pic>
        <p:nvPicPr>
          <p:cNvPr id="474" name="Google Shape;474;p65"/>
          <p:cNvPicPr preferRelativeResize="0"/>
          <p:nvPr/>
        </p:nvPicPr>
        <p:blipFill>
          <a:blip r:embed="rId4">
            <a:alphaModFix/>
          </a:blip>
          <a:stretch>
            <a:fillRect/>
          </a:stretch>
        </p:blipFill>
        <p:spPr>
          <a:xfrm>
            <a:off x="5197625" y="1768600"/>
            <a:ext cx="1735800" cy="2400575"/>
          </a:xfrm>
          <a:prstGeom prst="rect">
            <a:avLst/>
          </a:prstGeom>
          <a:noFill/>
          <a:ln>
            <a:noFill/>
          </a:ln>
        </p:spPr>
      </p:pic>
      <p:sp>
        <p:nvSpPr>
          <p:cNvPr id="475" name="Google Shape;475;p65"/>
          <p:cNvSpPr txBox="1"/>
          <p:nvPr/>
        </p:nvSpPr>
        <p:spPr>
          <a:xfrm>
            <a:off x="2062000" y="4252300"/>
            <a:ext cx="1735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CC0000"/>
                </a:solidFill>
                <a:latin typeface="Encode Sans"/>
                <a:ea typeface="Encode Sans"/>
                <a:cs typeface="Encode Sans"/>
                <a:sym typeface="Encode Sans"/>
              </a:rPr>
              <a:t>introhangmanleft.jpg</a:t>
            </a:r>
            <a:endParaRPr sz="1200" b="1">
              <a:solidFill>
                <a:srgbClr val="CC0000"/>
              </a:solidFill>
              <a:latin typeface="Encode Sans"/>
              <a:ea typeface="Encode Sans"/>
              <a:cs typeface="Encode Sans"/>
              <a:sym typeface="Encode Sans"/>
            </a:endParaRPr>
          </a:p>
        </p:txBody>
      </p:sp>
      <p:sp>
        <p:nvSpPr>
          <p:cNvPr id="476" name="Google Shape;476;p65"/>
          <p:cNvSpPr txBox="1"/>
          <p:nvPr/>
        </p:nvSpPr>
        <p:spPr>
          <a:xfrm>
            <a:off x="5105075" y="4252300"/>
            <a:ext cx="19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CC0000"/>
                </a:solidFill>
                <a:latin typeface="Encode Sans"/>
                <a:ea typeface="Encode Sans"/>
                <a:cs typeface="Encode Sans"/>
                <a:sym typeface="Encode Sans"/>
              </a:rPr>
              <a:t>introhangmanright.jpg</a:t>
            </a:r>
            <a:endParaRPr sz="1200" b="1">
              <a:solidFill>
                <a:srgbClr val="CC0000"/>
              </a:solidFill>
              <a:latin typeface="Encode Sans"/>
              <a:ea typeface="Encode Sans"/>
              <a:cs typeface="Encode Sans"/>
              <a:sym typeface="Encode Sans"/>
            </a:endParaRPr>
          </a:p>
        </p:txBody>
      </p:sp>
      <p:pic>
        <p:nvPicPr>
          <p:cNvPr id="477" name="Google Shape;477;p65"/>
          <p:cNvPicPr preferRelativeResize="0"/>
          <p:nvPr/>
        </p:nvPicPr>
        <p:blipFill>
          <a:blip r:embed="rId5">
            <a:alphaModFix/>
          </a:blip>
          <a:stretch>
            <a:fillRect/>
          </a:stretch>
        </p:blipFill>
        <p:spPr>
          <a:xfrm>
            <a:off x="1136388" y="1546712"/>
            <a:ext cx="6871224" cy="2996775"/>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6"/>
          <p:cNvSpPr txBox="1">
            <a:spLocks noGrp="1"/>
          </p:cNvSpPr>
          <p:nvPr>
            <p:ph type="title"/>
          </p:nvPr>
        </p:nvSpPr>
        <p:spPr>
          <a:xfrm>
            <a:off x="331050" y="452325"/>
            <a:ext cx="84819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Arranging the Images in the application (Login hangman) </a:t>
            </a:r>
            <a:endParaRPr sz="2800"/>
          </a:p>
        </p:txBody>
      </p:sp>
      <p:pic>
        <p:nvPicPr>
          <p:cNvPr id="483" name="Google Shape;483;p66"/>
          <p:cNvPicPr preferRelativeResize="0"/>
          <p:nvPr/>
        </p:nvPicPr>
        <p:blipFill>
          <a:blip r:embed="rId3">
            <a:alphaModFix/>
          </a:blip>
          <a:stretch>
            <a:fillRect/>
          </a:stretch>
        </p:blipFill>
        <p:spPr>
          <a:xfrm>
            <a:off x="770463" y="1995402"/>
            <a:ext cx="7603074" cy="808475"/>
          </a:xfrm>
          <a:prstGeom prst="rect">
            <a:avLst/>
          </a:prstGeom>
          <a:noFill/>
          <a:ln>
            <a:noFill/>
          </a:ln>
        </p:spPr>
      </p:pic>
      <p:pic>
        <p:nvPicPr>
          <p:cNvPr id="484" name="Google Shape;484;p66"/>
          <p:cNvPicPr preferRelativeResize="0"/>
          <p:nvPr/>
        </p:nvPicPr>
        <p:blipFill>
          <a:blip r:embed="rId4">
            <a:alphaModFix/>
          </a:blip>
          <a:stretch>
            <a:fillRect/>
          </a:stretch>
        </p:blipFill>
        <p:spPr>
          <a:xfrm>
            <a:off x="770475" y="3044050"/>
            <a:ext cx="7603051" cy="762275"/>
          </a:xfrm>
          <a:prstGeom prst="rect">
            <a:avLst/>
          </a:prstGeom>
          <a:noFill/>
          <a:ln>
            <a:noFill/>
          </a:ln>
        </p:spPr>
      </p:pic>
      <p:pic>
        <p:nvPicPr>
          <p:cNvPr id="485" name="Google Shape;485;p66"/>
          <p:cNvPicPr preferRelativeResize="0"/>
          <p:nvPr/>
        </p:nvPicPr>
        <p:blipFill>
          <a:blip r:embed="rId5">
            <a:alphaModFix/>
          </a:blip>
          <a:stretch>
            <a:fillRect/>
          </a:stretch>
        </p:blipFill>
        <p:spPr>
          <a:xfrm>
            <a:off x="2084050" y="1644775"/>
            <a:ext cx="4975902" cy="2782750"/>
          </a:xfrm>
          <a:prstGeom prst="rect">
            <a:avLst/>
          </a:prstGeom>
          <a:noFill/>
          <a:ln>
            <a:noFill/>
          </a:ln>
        </p:spPr>
      </p:pic>
      <p:sp>
        <p:nvSpPr>
          <p:cNvPr id="486" name="Google Shape;486;p66"/>
          <p:cNvSpPr/>
          <p:nvPr/>
        </p:nvSpPr>
        <p:spPr>
          <a:xfrm rot="-8100000">
            <a:off x="2986094" y="3921427"/>
            <a:ext cx="493843" cy="404748"/>
          </a:xfrm>
          <a:prstGeom prst="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87" name="Google Shape;487;p66"/>
          <p:cNvSpPr/>
          <p:nvPr/>
        </p:nvSpPr>
        <p:spPr>
          <a:xfrm rot="-2378972">
            <a:off x="5617834" y="3921498"/>
            <a:ext cx="493661" cy="404585"/>
          </a:xfrm>
          <a:prstGeom prst="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par>
                                <p:cTn id="11" presetID="10" presetClass="entr" presetSubtype="0" fill="hold" nodeType="withEffect">
                                  <p:stCondLst>
                                    <p:cond delay="0"/>
                                  </p:stCondLst>
                                  <p:childTnLst>
                                    <p:set>
                                      <p:cBhvr>
                                        <p:cTn id="12" dur="1" fill="hold">
                                          <p:stCondLst>
                                            <p:cond delay="0"/>
                                          </p:stCondLst>
                                        </p:cTn>
                                        <p:tgtEl>
                                          <p:spTgt spid="487"/>
                                        </p:tgtEl>
                                        <p:attrNameLst>
                                          <p:attrName>style.visibility</p:attrName>
                                        </p:attrNameLst>
                                      </p:cBhvr>
                                      <p:to>
                                        <p:strVal val="visible"/>
                                      </p:to>
                                    </p:set>
                                    <p:animEffect transition="in" filter="fade">
                                      <p:cBhvr>
                                        <p:cTn id="13" dur="10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7"/>
          <p:cNvSpPr txBox="1">
            <a:spLocks noGrp="1"/>
          </p:cNvSpPr>
          <p:nvPr>
            <p:ph type="title"/>
          </p:nvPr>
        </p:nvSpPr>
        <p:spPr>
          <a:xfrm>
            <a:off x="1343850" y="474150"/>
            <a:ext cx="6456300" cy="6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Hangman Life stages</a:t>
            </a:r>
            <a:endParaRPr sz="2800"/>
          </a:p>
        </p:txBody>
      </p:sp>
      <p:pic>
        <p:nvPicPr>
          <p:cNvPr id="493" name="Google Shape;493;p67"/>
          <p:cNvPicPr preferRelativeResize="0"/>
          <p:nvPr/>
        </p:nvPicPr>
        <p:blipFill>
          <a:blip r:embed="rId3">
            <a:alphaModFix/>
          </a:blip>
          <a:stretch>
            <a:fillRect/>
          </a:stretch>
        </p:blipFill>
        <p:spPr>
          <a:xfrm>
            <a:off x="817250" y="1580950"/>
            <a:ext cx="836626" cy="1259875"/>
          </a:xfrm>
          <a:prstGeom prst="rect">
            <a:avLst/>
          </a:prstGeom>
          <a:noFill/>
          <a:ln>
            <a:noFill/>
          </a:ln>
        </p:spPr>
      </p:pic>
      <p:pic>
        <p:nvPicPr>
          <p:cNvPr id="494" name="Google Shape;494;p67"/>
          <p:cNvPicPr preferRelativeResize="0"/>
          <p:nvPr/>
        </p:nvPicPr>
        <p:blipFill>
          <a:blip r:embed="rId4">
            <a:alphaModFix/>
          </a:blip>
          <a:stretch>
            <a:fillRect/>
          </a:stretch>
        </p:blipFill>
        <p:spPr>
          <a:xfrm>
            <a:off x="2492075" y="1569232"/>
            <a:ext cx="836625" cy="1283306"/>
          </a:xfrm>
          <a:prstGeom prst="rect">
            <a:avLst/>
          </a:prstGeom>
          <a:noFill/>
          <a:ln>
            <a:noFill/>
          </a:ln>
        </p:spPr>
      </p:pic>
      <p:pic>
        <p:nvPicPr>
          <p:cNvPr id="495" name="Google Shape;495;p67"/>
          <p:cNvPicPr preferRelativeResize="0"/>
          <p:nvPr/>
        </p:nvPicPr>
        <p:blipFill>
          <a:blip r:embed="rId5">
            <a:alphaModFix/>
          </a:blip>
          <a:stretch>
            <a:fillRect/>
          </a:stretch>
        </p:blipFill>
        <p:spPr>
          <a:xfrm>
            <a:off x="4167175" y="1570374"/>
            <a:ext cx="836625" cy="1281014"/>
          </a:xfrm>
          <a:prstGeom prst="rect">
            <a:avLst/>
          </a:prstGeom>
          <a:noFill/>
          <a:ln>
            <a:noFill/>
          </a:ln>
        </p:spPr>
      </p:pic>
      <p:pic>
        <p:nvPicPr>
          <p:cNvPr id="496" name="Google Shape;496;p67"/>
          <p:cNvPicPr preferRelativeResize="0"/>
          <p:nvPr/>
        </p:nvPicPr>
        <p:blipFill>
          <a:blip r:embed="rId6">
            <a:alphaModFix/>
          </a:blip>
          <a:stretch>
            <a:fillRect/>
          </a:stretch>
        </p:blipFill>
        <p:spPr>
          <a:xfrm>
            <a:off x="5834450" y="1569238"/>
            <a:ext cx="836625" cy="1283299"/>
          </a:xfrm>
          <a:prstGeom prst="rect">
            <a:avLst/>
          </a:prstGeom>
          <a:noFill/>
          <a:ln>
            <a:noFill/>
          </a:ln>
        </p:spPr>
      </p:pic>
      <p:pic>
        <p:nvPicPr>
          <p:cNvPr id="497" name="Google Shape;497;p67"/>
          <p:cNvPicPr preferRelativeResize="0"/>
          <p:nvPr/>
        </p:nvPicPr>
        <p:blipFill>
          <a:blip r:embed="rId7">
            <a:alphaModFix/>
          </a:blip>
          <a:stretch>
            <a:fillRect/>
          </a:stretch>
        </p:blipFill>
        <p:spPr>
          <a:xfrm>
            <a:off x="7501729" y="1599930"/>
            <a:ext cx="836625" cy="1280672"/>
          </a:xfrm>
          <a:prstGeom prst="rect">
            <a:avLst/>
          </a:prstGeom>
          <a:noFill/>
          <a:ln>
            <a:noFill/>
          </a:ln>
        </p:spPr>
      </p:pic>
      <p:pic>
        <p:nvPicPr>
          <p:cNvPr id="498" name="Google Shape;498;p67"/>
          <p:cNvPicPr preferRelativeResize="0"/>
          <p:nvPr/>
        </p:nvPicPr>
        <p:blipFill>
          <a:blip r:embed="rId8">
            <a:alphaModFix/>
          </a:blip>
          <a:stretch>
            <a:fillRect/>
          </a:stretch>
        </p:blipFill>
        <p:spPr>
          <a:xfrm>
            <a:off x="817252" y="3305625"/>
            <a:ext cx="836625" cy="1278038"/>
          </a:xfrm>
          <a:prstGeom prst="rect">
            <a:avLst/>
          </a:prstGeom>
          <a:noFill/>
          <a:ln>
            <a:noFill/>
          </a:ln>
        </p:spPr>
      </p:pic>
      <p:pic>
        <p:nvPicPr>
          <p:cNvPr id="499" name="Google Shape;499;p67"/>
          <p:cNvPicPr preferRelativeResize="0"/>
          <p:nvPr/>
        </p:nvPicPr>
        <p:blipFill>
          <a:blip r:embed="rId9">
            <a:alphaModFix/>
          </a:blip>
          <a:stretch>
            <a:fillRect/>
          </a:stretch>
        </p:blipFill>
        <p:spPr>
          <a:xfrm>
            <a:off x="2514463" y="3305600"/>
            <a:ext cx="791859" cy="1259876"/>
          </a:xfrm>
          <a:prstGeom prst="rect">
            <a:avLst/>
          </a:prstGeom>
          <a:noFill/>
          <a:ln>
            <a:noFill/>
          </a:ln>
        </p:spPr>
      </p:pic>
      <p:pic>
        <p:nvPicPr>
          <p:cNvPr id="500" name="Google Shape;500;p67"/>
          <p:cNvPicPr preferRelativeResize="0"/>
          <p:nvPr/>
        </p:nvPicPr>
        <p:blipFill>
          <a:blip r:embed="rId10">
            <a:alphaModFix/>
          </a:blip>
          <a:stretch>
            <a:fillRect/>
          </a:stretch>
        </p:blipFill>
        <p:spPr>
          <a:xfrm>
            <a:off x="4166901" y="3305613"/>
            <a:ext cx="836626" cy="1273120"/>
          </a:xfrm>
          <a:prstGeom prst="rect">
            <a:avLst/>
          </a:prstGeom>
          <a:noFill/>
          <a:ln>
            <a:noFill/>
          </a:ln>
        </p:spPr>
      </p:pic>
      <p:pic>
        <p:nvPicPr>
          <p:cNvPr id="501" name="Google Shape;501;p67"/>
          <p:cNvPicPr preferRelativeResize="0"/>
          <p:nvPr/>
        </p:nvPicPr>
        <p:blipFill>
          <a:blip r:embed="rId11">
            <a:alphaModFix/>
          </a:blip>
          <a:stretch>
            <a:fillRect/>
          </a:stretch>
        </p:blipFill>
        <p:spPr>
          <a:xfrm>
            <a:off x="5834450" y="3305623"/>
            <a:ext cx="836625" cy="1281002"/>
          </a:xfrm>
          <a:prstGeom prst="rect">
            <a:avLst/>
          </a:prstGeom>
          <a:noFill/>
          <a:ln>
            <a:noFill/>
          </a:ln>
        </p:spPr>
      </p:pic>
      <p:pic>
        <p:nvPicPr>
          <p:cNvPr id="502" name="Google Shape;502;p67"/>
          <p:cNvPicPr preferRelativeResize="0"/>
          <p:nvPr/>
        </p:nvPicPr>
        <p:blipFill>
          <a:blip r:embed="rId12">
            <a:alphaModFix/>
          </a:blip>
          <a:stretch>
            <a:fillRect/>
          </a:stretch>
        </p:blipFill>
        <p:spPr>
          <a:xfrm>
            <a:off x="7502005" y="3303119"/>
            <a:ext cx="836626" cy="1286006"/>
          </a:xfrm>
          <a:prstGeom prst="rect">
            <a:avLst/>
          </a:prstGeom>
          <a:noFill/>
          <a:ln>
            <a:noFill/>
          </a:ln>
        </p:spPr>
      </p:pic>
      <p:sp>
        <p:nvSpPr>
          <p:cNvPr id="503" name="Google Shape;503;p67"/>
          <p:cNvSpPr txBox="1"/>
          <p:nvPr/>
        </p:nvSpPr>
        <p:spPr>
          <a:xfrm>
            <a:off x="762463" y="1232300"/>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10 Lives</a:t>
            </a:r>
            <a:endParaRPr sz="1300">
              <a:solidFill>
                <a:schemeClr val="dk1"/>
              </a:solidFill>
              <a:latin typeface="Encode Sans"/>
              <a:ea typeface="Encode Sans"/>
              <a:cs typeface="Encode Sans"/>
              <a:sym typeface="Encode Sans"/>
            </a:endParaRPr>
          </a:p>
        </p:txBody>
      </p:sp>
      <p:sp>
        <p:nvSpPr>
          <p:cNvPr id="504" name="Google Shape;504;p67"/>
          <p:cNvSpPr txBox="1"/>
          <p:nvPr/>
        </p:nvSpPr>
        <p:spPr>
          <a:xfrm>
            <a:off x="2437288" y="1226438"/>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9 Lives</a:t>
            </a:r>
            <a:endParaRPr sz="1300">
              <a:solidFill>
                <a:schemeClr val="dk1"/>
              </a:solidFill>
              <a:latin typeface="Encode Sans"/>
              <a:ea typeface="Encode Sans"/>
              <a:cs typeface="Encode Sans"/>
              <a:sym typeface="Encode Sans"/>
            </a:endParaRPr>
          </a:p>
        </p:txBody>
      </p:sp>
      <p:sp>
        <p:nvSpPr>
          <p:cNvPr id="505" name="Google Shape;505;p67"/>
          <p:cNvSpPr txBox="1"/>
          <p:nvPr/>
        </p:nvSpPr>
        <p:spPr>
          <a:xfrm>
            <a:off x="4135863" y="1226450"/>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8 Lives</a:t>
            </a:r>
            <a:endParaRPr sz="1300">
              <a:solidFill>
                <a:schemeClr val="dk1"/>
              </a:solidFill>
              <a:latin typeface="Encode Sans"/>
              <a:ea typeface="Encode Sans"/>
              <a:cs typeface="Encode Sans"/>
              <a:sym typeface="Encode Sans"/>
            </a:endParaRPr>
          </a:p>
        </p:txBody>
      </p:sp>
      <p:sp>
        <p:nvSpPr>
          <p:cNvPr id="506" name="Google Shape;506;p67"/>
          <p:cNvSpPr txBox="1"/>
          <p:nvPr/>
        </p:nvSpPr>
        <p:spPr>
          <a:xfrm>
            <a:off x="5779650" y="1226450"/>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7 Lives</a:t>
            </a:r>
            <a:endParaRPr sz="1300">
              <a:solidFill>
                <a:schemeClr val="dk1"/>
              </a:solidFill>
              <a:latin typeface="Encode Sans"/>
              <a:ea typeface="Encode Sans"/>
              <a:cs typeface="Encode Sans"/>
              <a:sym typeface="Encode Sans"/>
            </a:endParaRPr>
          </a:p>
        </p:txBody>
      </p:sp>
      <p:sp>
        <p:nvSpPr>
          <p:cNvPr id="507" name="Google Shape;507;p67"/>
          <p:cNvSpPr txBox="1"/>
          <p:nvPr/>
        </p:nvSpPr>
        <p:spPr>
          <a:xfrm>
            <a:off x="7423413" y="1232300"/>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6 Lives</a:t>
            </a:r>
            <a:endParaRPr sz="1300">
              <a:solidFill>
                <a:schemeClr val="dk1"/>
              </a:solidFill>
              <a:latin typeface="Encode Sans"/>
              <a:ea typeface="Encode Sans"/>
              <a:cs typeface="Encode Sans"/>
              <a:sym typeface="Encode Sans"/>
            </a:endParaRPr>
          </a:p>
        </p:txBody>
      </p:sp>
      <p:sp>
        <p:nvSpPr>
          <p:cNvPr id="508" name="Google Shape;508;p67"/>
          <p:cNvSpPr txBox="1"/>
          <p:nvPr/>
        </p:nvSpPr>
        <p:spPr>
          <a:xfrm>
            <a:off x="762463" y="2996925"/>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5 Lives</a:t>
            </a:r>
            <a:endParaRPr sz="1300">
              <a:solidFill>
                <a:schemeClr val="dk1"/>
              </a:solidFill>
              <a:latin typeface="Encode Sans"/>
              <a:ea typeface="Encode Sans"/>
              <a:cs typeface="Encode Sans"/>
              <a:sym typeface="Encode Sans"/>
            </a:endParaRPr>
          </a:p>
        </p:txBody>
      </p:sp>
      <p:sp>
        <p:nvSpPr>
          <p:cNvPr id="509" name="Google Shape;509;p67"/>
          <p:cNvSpPr txBox="1"/>
          <p:nvPr/>
        </p:nvSpPr>
        <p:spPr>
          <a:xfrm>
            <a:off x="2437275" y="2996925"/>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4 Lives</a:t>
            </a:r>
            <a:endParaRPr sz="1300">
              <a:solidFill>
                <a:schemeClr val="dk1"/>
              </a:solidFill>
              <a:latin typeface="Encode Sans"/>
              <a:ea typeface="Encode Sans"/>
              <a:cs typeface="Encode Sans"/>
              <a:sym typeface="Encode Sans"/>
            </a:endParaRPr>
          </a:p>
        </p:txBody>
      </p:sp>
      <p:sp>
        <p:nvSpPr>
          <p:cNvPr id="510" name="Google Shape;510;p67"/>
          <p:cNvSpPr txBox="1"/>
          <p:nvPr/>
        </p:nvSpPr>
        <p:spPr>
          <a:xfrm>
            <a:off x="4135863" y="2996925"/>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3 Lives</a:t>
            </a:r>
            <a:endParaRPr sz="1300">
              <a:solidFill>
                <a:schemeClr val="dk1"/>
              </a:solidFill>
              <a:latin typeface="Encode Sans"/>
              <a:ea typeface="Encode Sans"/>
              <a:cs typeface="Encode Sans"/>
              <a:sym typeface="Encode Sans"/>
            </a:endParaRPr>
          </a:p>
        </p:txBody>
      </p:sp>
      <p:sp>
        <p:nvSpPr>
          <p:cNvPr id="511" name="Google Shape;511;p67"/>
          <p:cNvSpPr txBox="1"/>
          <p:nvPr/>
        </p:nvSpPr>
        <p:spPr>
          <a:xfrm>
            <a:off x="5740388" y="2996925"/>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2 Lives</a:t>
            </a:r>
            <a:endParaRPr sz="1300">
              <a:solidFill>
                <a:schemeClr val="dk1"/>
              </a:solidFill>
              <a:latin typeface="Encode Sans"/>
              <a:ea typeface="Encode Sans"/>
              <a:cs typeface="Encode Sans"/>
              <a:sym typeface="Encode Sans"/>
            </a:endParaRPr>
          </a:p>
        </p:txBody>
      </p:sp>
      <p:sp>
        <p:nvSpPr>
          <p:cNvPr id="512" name="Google Shape;512;p67"/>
          <p:cNvSpPr txBox="1"/>
          <p:nvPr/>
        </p:nvSpPr>
        <p:spPr>
          <a:xfrm>
            <a:off x="7423438" y="2996925"/>
            <a:ext cx="946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ncode Sans"/>
                <a:ea typeface="Encode Sans"/>
                <a:cs typeface="Encode Sans"/>
                <a:sym typeface="Encode Sans"/>
              </a:rPr>
              <a:t>1 Life</a:t>
            </a:r>
            <a:endParaRPr sz="1300">
              <a:solidFill>
                <a:schemeClr val="dk1"/>
              </a:solidFill>
              <a:latin typeface="Encode Sans"/>
              <a:ea typeface="Encode Sans"/>
              <a:cs typeface="Encode Sans"/>
              <a:sym typeface="Encode Sans"/>
            </a:endParaRPr>
          </a:p>
        </p:txBody>
      </p:sp>
      <p:sp>
        <p:nvSpPr>
          <p:cNvPr id="513" name="Google Shape;513;p67"/>
          <p:cNvSpPr txBox="1"/>
          <p:nvPr/>
        </p:nvSpPr>
        <p:spPr>
          <a:xfrm>
            <a:off x="774225" y="15692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#1</a:t>
            </a:r>
            <a:endParaRPr sz="800" b="1">
              <a:solidFill>
                <a:srgbClr val="CC0000"/>
              </a:solidFill>
              <a:latin typeface="Encode Sans"/>
              <a:ea typeface="Encode Sans"/>
              <a:cs typeface="Encode Sans"/>
              <a:sym typeface="Encode Sans"/>
            </a:endParaRPr>
          </a:p>
        </p:txBody>
      </p:sp>
      <p:sp>
        <p:nvSpPr>
          <p:cNvPr id="514" name="Google Shape;514;p67"/>
          <p:cNvSpPr txBox="1"/>
          <p:nvPr/>
        </p:nvSpPr>
        <p:spPr>
          <a:xfrm>
            <a:off x="2412125" y="15692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#2</a:t>
            </a:r>
            <a:endParaRPr sz="800" b="1">
              <a:solidFill>
                <a:srgbClr val="CC0000"/>
              </a:solidFill>
              <a:latin typeface="Encode Sans"/>
              <a:ea typeface="Encode Sans"/>
              <a:cs typeface="Encode Sans"/>
              <a:sym typeface="Encode Sans"/>
            </a:endParaRPr>
          </a:p>
        </p:txBody>
      </p:sp>
      <p:sp>
        <p:nvSpPr>
          <p:cNvPr id="515" name="Google Shape;515;p67"/>
          <p:cNvSpPr txBox="1"/>
          <p:nvPr/>
        </p:nvSpPr>
        <p:spPr>
          <a:xfrm>
            <a:off x="4095875" y="15692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#3</a:t>
            </a:r>
            <a:endParaRPr sz="800" b="1">
              <a:solidFill>
                <a:srgbClr val="CC0000"/>
              </a:solidFill>
              <a:latin typeface="Encode Sans"/>
              <a:ea typeface="Encode Sans"/>
              <a:cs typeface="Encode Sans"/>
              <a:sym typeface="Encode Sans"/>
            </a:endParaRPr>
          </a:p>
        </p:txBody>
      </p:sp>
      <p:sp>
        <p:nvSpPr>
          <p:cNvPr id="516" name="Google Shape;516;p67"/>
          <p:cNvSpPr txBox="1"/>
          <p:nvPr/>
        </p:nvSpPr>
        <p:spPr>
          <a:xfrm>
            <a:off x="5752350" y="15692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#4</a:t>
            </a:r>
            <a:endParaRPr sz="800" b="1">
              <a:solidFill>
                <a:srgbClr val="CC0000"/>
              </a:solidFill>
              <a:latin typeface="Encode Sans"/>
              <a:ea typeface="Encode Sans"/>
              <a:cs typeface="Encode Sans"/>
              <a:sym typeface="Encode Sans"/>
            </a:endParaRPr>
          </a:p>
        </p:txBody>
      </p:sp>
      <p:sp>
        <p:nvSpPr>
          <p:cNvPr id="517" name="Google Shape;517;p67"/>
          <p:cNvSpPr txBox="1"/>
          <p:nvPr/>
        </p:nvSpPr>
        <p:spPr>
          <a:xfrm>
            <a:off x="7442925" y="15692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#5</a:t>
            </a:r>
            <a:endParaRPr sz="800" b="1">
              <a:solidFill>
                <a:srgbClr val="CC0000"/>
              </a:solidFill>
              <a:latin typeface="Encode Sans"/>
              <a:ea typeface="Encode Sans"/>
              <a:cs typeface="Encode Sans"/>
              <a:sym typeface="Encode Sans"/>
            </a:endParaRPr>
          </a:p>
        </p:txBody>
      </p:sp>
      <p:sp>
        <p:nvSpPr>
          <p:cNvPr id="518" name="Google Shape;518;p67"/>
          <p:cNvSpPr txBox="1"/>
          <p:nvPr/>
        </p:nvSpPr>
        <p:spPr>
          <a:xfrm>
            <a:off x="741050" y="3270450"/>
            <a:ext cx="946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#6</a:t>
            </a:r>
            <a:endParaRPr sz="800" b="1">
              <a:solidFill>
                <a:srgbClr val="CC0000"/>
              </a:solidFill>
              <a:latin typeface="Encode Sans"/>
              <a:ea typeface="Encode Sans"/>
              <a:cs typeface="Encode Sans"/>
              <a:sym typeface="Encode Sans"/>
            </a:endParaRPr>
          </a:p>
        </p:txBody>
      </p:sp>
      <p:sp>
        <p:nvSpPr>
          <p:cNvPr id="519" name="Google Shape;519;p67"/>
          <p:cNvSpPr txBox="1"/>
          <p:nvPr/>
        </p:nvSpPr>
        <p:spPr>
          <a:xfrm>
            <a:off x="2438275" y="326707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#7</a:t>
            </a:r>
            <a:endParaRPr sz="800" b="1">
              <a:solidFill>
                <a:srgbClr val="CC0000"/>
              </a:solidFill>
              <a:latin typeface="Encode Sans"/>
              <a:ea typeface="Encode Sans"/>
              <a:cs typeface="Encode Sans"/>
              <a:sym typeface="Encode Sans"/>
            </a:endParaRPr>
          </a:p>
        </p:txBody>
      </p:sp>
      <p:sp>
        <p:nvSpPr>
          <p:cNvPr id="520" name="Google Shape;520;p67"/>
          <p:cNvSpPr txBox="1"/>
          <p:nvPr/>
        </p:nvSpPr>
        <p:spPr>
          <a:xfrm>
            <a:off x="4090725" y="329072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#8</a:t>
            </a:r>
            <a:endParaRPr sz="800" b="1">
              <a:solidFill>
                <a:srgbClr val="CC0000"/>
              </a:solidFill>
              <a:latin typeface="Encode Sans"/>
              <a:ea typeface="Encode Sans"/>
              <a:cs typeface="Encode Sans"/>
              <a:sym typeface="Encode Sans"/>
            </a:endParaRPr>
          </a:p>
        </p:txBody>
      </p:sp>
      <p:sp>
        <p:nvSpPr>
          <p:cNvPr id="521" name="Google Shape;521;p67"/>
          <p:cNvSpPr txBox="1"/>
          <p:nvPr/>
        </p:nvSpPr>
        <p:spPr>
          <a:xfrm>
            <a:off x="5796363" y="3270450"/>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#9</a:t>
            </a:r>
            <a:endParaRPr sz="800" b="1">
              <a:solidFill>
                <a:srgbClr val="CC0000"/>
              </a:solidFill>
              <a:latin typeface="Encode Sans"/>
              <a:ea typeface="Encode Sans"/>
              <a:cs typeface="Encode Sans"/>
              <a:sym typeface="Encode Sans"/>
            </a:endParaRPr>
          </a:p>
        </p:txBody>
      </p:sp>
      <p:sp>
        <p:nvSpPr>
          <p:cNvPr id="522" name="Google Shape;522;p67"/>
          <p:cNvSpPr txBox="1"/>
          <p:nvPr/>
        </p:nvSpPr>
        <p:spPr>
          <a:xfrm>
            <a:off x="7425825" y="3267075"/>
            <a:ext cx="1020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0000"/>
                </a:solidFill>
                <a:latin typeface="Encode Sans"/>
                <a:ea typeface="Encode Sans"/>
                <a:cs typeface="Encode Sans"/>
                <a:sym typeface="Encode Sans"/>
              </a:rPr>
              <a:t>Hangman #10</a:t>
            </a:r>
            <a:endParaRPr sz="800" b="1">
              <a:solidFill>
                <a:srgbClr val="CC0000"/>
              </a:solidFill>
              <a:latin typeface="Encode Sans"/>
              <a:ea typeface="Encode Sans"/>
              <a:cs typeface="Encode Sans"/>
              <a:sym typeface="Encode Sans"/>
            </a:endParaRPr>
          </a:p>
        </p:txBody>
      </p:sp>
      <p:pic>
        <p:nvPicPr>
          <p:cNvPr id="523" name="Google Shape;523;p67"/>
          <p:cNvPicPr preferRelativeResize="0"/>
          <p:nvPr/>
        </p:nvPicPr>
        <p:blipFill>
          <a:blip r:embed="rId13">
            <a:alphaModFix/>
          </a:blip>
          <a:stretch>
            <a:fillRect/>
          </a:stretch>
        </p:blipFill>
        <p:spPr>
          <a:xfrm>
            <a:off x="1153788" y="1232300"/>
            <a:ext cx="6836425" cy="3382608"/>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8"/>
          <p:cNvSpPr txBox="1">
            <a:spLocks noGrp="1"/>
          </p:cNvSpPr>
          <p:nvPr>
            <p:ph type="title"/>
          </p:nvPr>
        </p:nvSpPr>
        <p:spPr>
          <a:xfrm>
            <a:off x="1343850" y="626550"/>
            <a:ext cx="64563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Loading of Images (Hangman stages) </a:t>
            </a:r>
            <a:endParaRPr sz="2800"/>
          </a:p>
        </p:txBody>
      </p:sp>
      <p:pic>
        <p:nvPicPr>
          <p:cNvPr id="529" name="Google Shape;529;p68"/>
          <p:cNvPicPr preferRelativeResize="0"/>
          <p:nvPr/>
        </p:nvPicPr>
        <p:blipFill>
          <a:blip r:embed="rId3">
            <a:alphaModFix/>
          </a:blip>
          <a:stretch>
            <a:fillRect/>
          </a:stretch>
        </p:blipFill>
        <p:spPr>
          <a:xfrm>
            <a:off x="727538" y="2271649"/>
            <a:ext cx="7688924" cy="1209800"/>
          </a:xfrm>
          <a:prstGeom prst="rect">
            <a:avLst/>
          </a:prstGeom>
          <a:noFill/>
          <a:ln>
            <a:noFill/>
          </a:ln>
        </p:spPr>
      </p:pic>
      <p:sp>
        <p:nvSpPr>
          <p:cNvPr id="530" name="Google Shape;530;p68"/>
          <p:cNvSpPr txBox="1"/>
          <p:nvPr/>
        </p:nvSpPr>
        <p:spPr>
          <a:xfrm>
            <a:off x="1852375" y="1718275"/>
            <a:ext cx="543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Encode Sans"/>
                <a:ea typeface="Encode Sans"/>
                <a:cs typeface="Encode Sans"/>
                <a:sym typeface="Encode Sans"/>
              </a:rPr>
              <a:t>Store the 10 images as list</a:t>
            </a:r>
            <a:endParaRPr b="1"/>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9"/>
          <p:cNvSpPr txBox="1">
            <a:spLocks noGrp="1"/>
          </p:cNvSpPr>
          <p:nvPr>
            <p:ph type="title"/>
          </p:nvPr>
        </p:nvSpPr>
        <p:spPr>
          <a:xfrm>
            <a:off x="1343850" y="528450"/>
            <a:ext cx="6456300" cy="6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Function to update image</a:t>
            </a:r>
            <a:endParaRPr sz="2000"/>
          </a:p>
        </p:txBody>
      </p:sp>
      <p:pic>
        <p:nvPicPr>
          <p:cNvPr id="536" name="Google Shape;536;p69"/>
          <p:cNvPicPr preferRelativeResize="0"/>
          <p:nvPr/>
        </p:nvPicPr>
        <p:blipFill>
          <a:blip r:embed="rId3">
            <a:alphaModFix/>
          </a:blip>
          <a:stretch>
            <a:fillRect/>
          </a:stretch>
        </p:blipFill>
        <p:spPr>
          <a:xfrm>
            <a:off x="596500" y="1171374"/>
            <a:ext cx="7951049" cy="1299975"/>
          </a:xfrm>
          <a:prstGeom prst="rect">
            <a:avLst/>
          </a:prstGeom>
          <a:noFill/>
          <a:ln>
            <a:noFill/>
          </a:ln>
        </p:spPr>
      </p:pic>
      <p:pic>
        <p:nvPicPr>
          <p:cNvPr id="537" name="Google Shape;537;p69"/>
          <p:cNvPicPr preferRelativeResize="0"/>
          <p:nvPr/>
        </p:nvPicPr>
        <p:blipFill>
          <a:blip r:embed="rId4">
            <a:alphaModFix/>
          </a:blip>
          <a:stretch>
            <a:fillRect/>
          </a:stretch>
        </p:blipFill>
        <p:spPr>
          <a:xfrm>
            <a:off x="1155450" y="3018899"/>
            <a:ext cx="6833111" cy="1757751"/>
          </a:xfrm>
          <a:prstGeom prst="rect">
            <a:avLst/>
          </a:prstGeom>
          <a:noFill/>
          <a:ln>
            <a:noFill/>
          </a:ln>
        </p:spPr>
      </p:pic>
      <p:sp>
        <p:nvSpPr>
          <p:cNvPr id="538" name="Google Shape;538;p69"/>
          <p:cNvSpPr txBox="1">
            <a:spLocks noGrp="1"/>
          </p:cNvSpPr>
          <p:nvPr>
            <p:ph type="title"/>
          </p:nvPr>
        </p:nvSpPr>
        <p:spPr>
          <a:xfrm>
            <a:off x="1441875" y="2424125"/>
            <a:ext cx="6456300" cy="6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Calling the function</a:t>
            </a:r>
            <a:endParaRPr sz="200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par>
                                <p:cTn id="8" presetID="10" presetClass="entr" presetSubtype="0" fill="hold" nodeType="withEffect">
                                  <p:stCondLst>
                                    <p:cond delay="0"/>
                                  </p:stCondLst>
                                  <p:childTnLst>
                                    <p:set>
                                      <p:cBhvr>
                                        <p:cTn id="9" dur="1" fill="hold">
                                          <p:stCondLst>
                                            <p:cond delay="0"/>
                                          </p:stCondLst>
                                        </p:cTn>
                                        <p:tgtEl>
                                          <p:spTgt spid="537"/>
                                        </p:tgtEl>
                                        <p:attrNameLst>
                                          <p:attrName>style.visibility</p:attrName>
                                        </p:attrNameLst>
                                      </p:cBhvr>
                                      <p:to>
                                        <p:strVal val="visible"/>
                                      </p:to>
                                    </p:set>
                                    <p:animEffect transition="in" filter="fade">
                                      <p:cBhvr>
                                        <p:cTn id="10"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0"/>
          <p:cNvSpPr txBox="1">
            <a:spLocks noGrp="1"/>
          </p:cNvSpPr>
          <p:nvPr>
            <p:ph type="title"/>
          </p:nvPr>
        </p:nvSpPr>
        <p:spPr>
          <a:xfrm>
            <a:off x="1343850" y="855150"/>
            <a:ext cx="6456300" cy="9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Hangman image is always in line with number of lives left </a:t>
            </a:r>
            <a:endParaRPr sz="2500"/>
          </a:p>
        </p:txBody>
      </p:sp>
      <p:pic>
        <p:nvPicPr>
          <p:cNvPr id="544" name="Google Shape;544;p70"/>
          <p:cNvPicPr preferRelativeResize="0"/>
          <p:nvPr/>
        </p:nvPicPr>
        <p:blipFill>
          <a:blip r:embed="rId3">
            <a:alphaModFix/>
          </a:blip>
          <a:stretch>
            <a:fillRect/>
          </a:stretch>
        </p:blipFill>
        <p:spPr>
          <a:xfrm>
            <a:off x="149163" y="2154551"/>
            <a:ext cx="8845675" cy="1291725"/>
          </a:xfrm>
          <a:prstGeom prst="rect">
            <a:avLst/>
          </a:prstGeom>
          <a:noFill/>
          <a:ln>
            <a:noFill/>
          </a:ln>
        </p:spPr>
      </p:pic>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1"/>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Music</a:t>
            </a:r>
            <a:endParaRPr/>
          </a:p>
        </p:txBody>
      </p:sp>
      <p:sp>
        <p:nvSpPr>
          <p:cNvPr id="550" name="Google Shape;550;p71"/>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pic>
        <p:nvPicPr>
          <p:cNvPr id="551" name="Google Shape;551;p71"/>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555"/>
        <p:cNvGrpSpPr/>
        <p:nvPr/>
      </p:nvGrpSpPr>
      <p:grpSpPr>
        <a:xfrm>
          <a:off x="0" y="0"/>
          <a:ext cx="0" cy="0"/>
          <a:chOff x="0" y="0"/>
          <a:chExt cx="0" cy="0"/>
        </a:xfrm>
      </p:grpSpPr>
      <p:sp>
        <p:nvSpPr>
          <p:cNvPr id="556" name="Google Shape;556;p72"/>
          <p:cNvSpPr txBox="1">
            <a:spLocks noGrp="1"/>
          </p:cNvSpPr>
          <p:nvPr>
            <p:ph type="title"/>
          </p:nvPr>
        </p:nvSpPr>
        <p:spPr>
          <a:xfrm>
            <a:off x="4096200" y="791250"/>
            <a:ext cx="4294800" cy="12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Music Implementation</a:t>
            </a:r>
            <a:endParaRPr/>
          </a:p>
        </p:txBody>
      </p:sp>
      <p:sp>
        <p:nvSpPr>
          <p:cNvPr id="557" name="Google Shape;557;p72"/>
          <p:cNvSpPr txBox="1">
            <a:spLocks noGrp="1"/>
          </p:cNvSpPr>
          <p:nvPr>
            <p:ph type="subTitle" idx="1"/>
          </p:nvPr>
        </p:nvSpPr>
        <p:spPr>
          <a:xfrm>
            <a:off x="4096200" y="20865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91919"/>
              </a:buClr>
              <a:buSzPts val="1100"/>
              <a:buFont typeface="Arial"/>
              <a:buNone/>
            </a:pPr>
            <a:r>
              <a:rPr lang="en" sz="2000"/>
              <a:t>Use music for</a:t>
            </a:r>
            <a:endParaRPr sz="2000"/>
          </a:p>
          <a:p>
            <a:pPr marL="457200" lvl="0" indent="-355600" algn="l" rtl="0">
              <a:spcBef>
                <a:spcPts val="1000"/>
              </a:spcBef>
              <a:spcAft>
                <a:spcPts val="0"/>
              </a:spcAft>
              <a:buClr>
                <a:schemeClr val="accent2"/>
              </a:buClr>
              <a:buSzPts val="2000"/>
              <a:buFont typeface="Encode Sans"/>
              <a:buAutoNum type="arabicPeriod"/>
            </a:pPr>
            <a:r>
              <a:rPr lang="en" sz="2000"/>
              <a:t>Background Music @ Start page</a:t>
            </a:r>
            <a:endParaRPr sz="2000"/>
          </a:p>
          <a:p>
            <a:pPr marL="457200" lvl="0" indent="-355600" algn="l" rtl="0">
              <a:spcBef>
                <a:spcPts val="0"/>
              </a:spcBef>
              <a:spcAft>
                <a:spcPts val="0"/>
              </a:spcAft>
              <a:buClr>
                <a:schemeClr val="accent2"/>
              </a:buClr>
              <a:buSzPts val="2000"/>
              <a:buAutoNum type="arabicPeriod"/>
            </a:pPr>
            <a:r>
              <a:rPr lang="en" sz="2000"/>
              <a:t>Correct/Incorrect Answer</a:t>
            </a:r>
            <a:endParaRPr sz="2000"/>
          </a:p>
          <a:p>
            <a:pPr marL="457200" lvl="0" indent="-355600" algn="l" rtl="0">
              <a:spcBef>
                <a:spcPts val="0"/>
              </a:spcBef>
              <a:spcAft>
                <a:spcPts val="0"/>
              </a:spcAft>
              <a:buClr>
                <a:schemeClr val="accent2"/>
              </a:buClr>
              <a:buSzPts val="2000"/>
              <a:buAutoNum type="arabicPeriod"/>
            </a:pPr>
            <a:r>
              <a:rPr lang="en" sz="2000"/>
              <a:t>Easy Level</a:t>
            </a:r>
            <a:endParaRPr sz="2000"/>
          </a:p>
          <a:p>
            <a:pPr marL="457200" lvl="0" indent="-355600" algn="l" rtl="0">
              <a:spcBef>
                <a:spcPts val="0"/>
              </a:spcBef>
              <a:spcAft>
                <a:spcPts val="0"/>
              </a:spcAft>
              <a:buClr>
                <a:schemeClr val="accent2"/>
              </a:buClr>
              <a:buSzPts val="2000"/>
              <a:buAutoNum type="arabicPeriod"/>
            </a:pPr>
            <a:r>
              <a:rPr lang="en" sz="2000"/>
              <a:t>Medium Level</a:t>
            </a:r>
            <a:endParaRPr sz="2000"/>
          </a:p>
          <a:p>
            <a:pPr marL="457200" lvl="0" indent="-355600" algn="l" rtl="0">
              <a:spcBef>
                <a:spcPts val="0"/>
              </a:spcBef>
              <a:spcAft>
                <a:spcPts val="0"/>
              </a:spcAft>
              <a:buClr>
                <a:schemeClr val="accent2"/>
              </a:buClr>
              <a:buSzPts val="2000"/>
              <a:buAutoNum type="arabicPeriod"/>
            </a:pPr>
            <a:r>
              <a:rPr lang="en" sz="2000"/>
              <a:t>Hard Level</a:t>
            </a:r>
            <a:endParaRPr sz="2000"/>
          </a:p>
        </p:txBody>
      </p:sp>
      <p:pic>
        <p:nvPicPr>
          <p:cNvPr id="558" name="Google Shape;558;p72" descr="HD wallpaper: musical notes digital wallpaper, Sheet Music ..."/>
          <p:cNvPicPr preferRelativeResize="0"/>
          <p:nvPr/>
        </p:nvPicPr>
        <p:blipFill>
          <a:blip r:embed="rId3">
            <a:alphaModFix/>
          </a:blip>
          <a:stretch>
            <a:fillRect/>
          </a:stretch>
        </p:blipFill>
        <p:spPr>
          <a:xfrm>
            <a:off x="152400" y="152400"/>
            <a:ext cx="3791399" cy="36622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3"/>
          <p:cNvSpPr txBox="1">
            <a:spLocks noGrp="1"/>
          </p:cNvSpPr>
          <p:nvPr>
            <p:ph type="title"/>
          </p:nvPr>
        </p:nvSpPr>
        <p:spPr>
          <a:xfrm>
            <a:off x="715950" y="61650"/>
            <a:ext cx="5088600" cy="110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a:t>
            </a:r>
            <a:endParaRPr/>
          </a:p>
        </p:txBody>
      </p:sp>
      <p:sp>
        <p:nvSpPr>
          <p:cNvPr id="564" name="Google Shape;564;p73"/>
          <p:cNvSpPr txBox="1">
            <a:spLocks noGrp="1"/>
          </p:cNvSpPr>
          <p:nvPr>
            <p:ph type="subTitle" idx="1"/>
          </p:nvPr>
        </p:nvSpPr>
        <p:spPr>
          <a:xfrm>
            <a:off x="539125" y="1045050"/>
            <a:ext cx="5493900" cy="38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Overview: The Hangman game incorporates background music that changes depending on the selected difficulty level (Easy, Medium, or Hard). This music enhances the gaming experience by providing an immersive atmosphere.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How the Music Works:</a:t>
            </a:r>
            <a:br>
              <a:rPr lang="en"/>
            </a:br>
            <a:r>
              <a:rPr lang="en"/>
              <a:t>Loading Music: The game uses the pygame library to load and play music. The paths for the music files are set up when the game starts.</a:t>
            </a:r>
            <a:br>
              <a:rPr lang="en"/>
            </a:br>
            <a:br>
              <a:rPr lang="en"/>
            </a:br>
            <a:r>
              <a:rPr lang="en"/>
              <a:t>Playing Music: Once the difficulty level is chosen, the corresponding music file is loaded and played in a continuous loop. This is done using pygame.mixer.music.play().</a:t>
            </a:r>
            <a:br>
              <a:rPr lang="en"/>
            </a:br>
            <a:br>
              <a:rPr lang="en"/>
            </a:br>
            <a:r>
              <a:rPr lang="en"/>
              <a:t>Stopping Music: If the player switches levels or restarts the game, any currently playing music is stopped before the new track starts.</a:t>
            </a:r>
            <a:br>
              <a:rPr lang="en"/>
            </a:br>
            <a:br>
              <a:rPr lang="en"/>
            </a:br>
            <a:r>
              <a:rPr lang="en"/>
              <a:t>Volume Control: Players can adjust the music volume using an in-game slider. This is dynamically applied using pygame.mixer.music.set_volume().</a:t>
            </a:r>
            <a:endParaRPr/>
          </a:p>
          <a:p>
            <a:pPr marL="457200" lvl="0" indent="0" algn="l" rtl="0">
              <a:spcBef>
                <a:spcPts val="0"/>
              </a:spcBef>
              <a:spcAft>
                <a:spcPts val="0"/>
              </a:spcAft>
              <a:buNone/>
            </a:pPr>
            <a:endParaRPr/>
          </a:p>
        </p:txBody>
      </p:sp>
      <p:grpSp>
        <p:nvGrpSpPr>
          <p:cNvPr id="565" name="Google Shape;565;p73"/>
          <p:cNvGrpSpPr/>
          <p:nvPr/>
        </p:nvGrpSpPr>
        <p:grpSpPr>
          <a:xfrm>
            <a:off x="6239701" y="709411"/>
            <a:ext cx="1834973" cy="3724678"/>
            <a:chOff x="5186401" y="494525"/>
            <a:chExt cx="1834973" cy="3724678"/>
          </a:xfrm>
        </p:grpSpPr>
        <p:sp>
          <p:nvSpPr>
            <p:cNvPr id="566" name="Google Shape;566;p7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3"/>
            <p:cNvSpPr/>
            <p:nvPr/>
          </p:nvSpPr>
          <p:spPr>
            <a:xfrm>
              <a:off x="5890455" y="3941103"/>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8" name="Google Shape;568;p73"/>
          <p:cNvPicPr preferRelativeResize="0"/>
          <p:nvPr/>
        </p:nvPicPr>
        <p:blipFill rotWithShape="1">
          <a:blip r:embed="rId3">
            <a:alphaModFix/>
          </a:blip>
          <a:srcRect l="1653" r="1653"/>
          <a:stretch/>
        </p:blipFill>
        <p:spPr>
          <a:xfrm>
            <a:off x="6324900" y="895350"/>
            <a:ext cx="1664575" cy="313467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572"/>
        <p:cNvGrpSpPr/>
        <p:nvPr/>
      </p:nvGrpSpPr>
      <p:grpSpPr>
        <a:xfrm>
          <a:off x="0" y="0"/>
          <a:ext cx="0" cy="0"/>
          <a:chOff x="0" y="0"/>
          <a:chExt cx="0" cy="0"/>
        </a:xfrm>
      </p:grpSpPr>
      <p:sp>
        <p:nvSpPr>
          <p:cNvPr id="573" name="Google Shape;573;p7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for Music Implementation</a:t>
            </a:r>
            <a:endParaRPr/>
          </a:p>
        </p:txBody>
      </p:sp>
      <p:sp>
        <p:nvSpPr>
          <p:cNvPr id="574" name="Google Shape;574;p74"/>
          <p:cNvSpPr txBox="1">
            <a:spLocks noGrp="1"/>
          </p:cNvSpPr>
          <p:nvPr>
            <p:ph type="subTitle" idx="4"/>
          </p:nvPr>
        </p:nvSpPr>
        <p:spPr>
          <a:xfrm>
            <a:off x="5227954" y="2994950"/>
            <a:ext cx="3272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Loading music files for different difficulty level</a:t>
            </a:r>
            <a:endParaRPr/>
          </a:p>
        </p:txBody>
      </p:sp>
      <p:sp>
        <p:nvSpPr>
          <p:cNvPr id="575" name="Google Shape;575;p74"/>
          <p:cNvSpPr txBox="1">
            <a:spLocks noGrp="1"/>
          </p:cNvSpPr>
          <p:nvPr>
            <p:ph type="subTitle" idx="1"/>
          </p:nvPr>
        </p:nvSpPr>
        <p:spPr>
          <a:xfrm>
            <a:off x="5227923" y="3698100"/>
            <a:ext cx="28302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Different music files are loaded based on the difficulty level selected in the game. The paths for the music files are set as follows:</a:t>
            </a:r>
            <a:endParaRPr/>
          </a:p>
        </p:txBody>
      </p:sp>
      <p:sp>
        <p:nvSpPr>
          <p:cNvPr id="576" name="Google Shape;576;p74"/>
          <p:cNvSpPr txBox="1">
            <a:spLocks noGrp="1"/>
          </p:cNvSpPr>
          <p:nvPr>
            <p:ph type="subTitle" idx="2"/>
          </p:nvPr>
        </p:nvSpPr>
        <p:spPr>
          <a:xfrm>
            <a:off x="800863" y="3621900"/>
            <a:ext cx="2505600" cy="1578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lt1"/>
              </a:buClr>
              <a:buSzPts val="1100"/>
              <a:buFont typeface="Arial"/>
              <a:buNone/>
            </a:pPr>
            <a:r>
              <a:rPr lang="en"/>
              <a:t>To handle the audio in the game, the pygame library is used. This module includes functionality for loading and playing sound files.</a:t>
            </a:r>
            <a:endParaRPr/>
          </a:p>
          <a:p>
            <a:pPr marL="0" lvl="0" indent="0" algn="l" rtl="0">
              <a:spcBef>
                <a:spcPts val="1200"/>
              </a:spcBef>
              <a:spcAft>
                <a:spcPts val="0"/>
              </a:spcAft>
              <a:buClr>
                <a:schemeClr val="lt1"/>
              </a:buClr>
              <a:buSzPts val="1100"/>
              <a:buFont typeface="Arial"/>
              <a:buNone/>
            </a:pPr>
            <a:endParaRPr/>
          </a:p>
        </p:txBody>
      </p:sp>
      <p:sp>
        <p:nvSpPr>
          <p:cNvPr id="577" name="Google Shape;577;p74"/>
          <p:cNvSpPr txBox="1">
            <a:spLocks noGrp="1"/>
          </p:cNvSpPr>
          <p:nvPr>
            <p:ph type="subTitle" idx="3"/>
          </p:nvPr>
        </p:nvSpPr>
        <p:spPr>
          <a:xfrm>
            <a:off x="800875" y="2842550"/>
            <a:ext cx="3525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Importing pygame module</a:t>
            </a:r>
            <a:endParaRPr/>
          </a:p>
        </p:txBody>
      </p:sp>
      <p:pic>
        <p:nvPicPr>
          <p:cNvPr id="578" name="Google Shape;578;p74"/>
          <p:cNvPicPr preferRelativeResize="0"/>
          <p:nvPr/>
        </p:nvPicPr>
        <p:blipFill>
          <a:blip r:embed="rId3">
            <a:alphaModFix/>
          </a:blip>
          <a:stretch>
            <a:fillRect/>
          </a:stretch>
        </p:blipFill>
        <p:spPr>
          <a:xfrm>
            <a:off x="691600" y="1663438"/>
            <a:ext cx="2724150" cy="685800"/>
          </a:xfrm>
          <a:prstGeom prst="rect">
            <a:avLst/>
          </a:prstGeom>
          <a:noFill/>
          <a:ln>
            <a:noFill/>
          </a:ln>
        </p:spPr>
      </p:pic>
      <p:pic>
        <p:nvPicPr>
          <p:cNvPr id="579" name="Google Shape;579;p74"/>
          <p:cNvPicPr preferRelativeResize="0"/>
          <p:nvPr/>
        </p:nvPicPr>
        <p:blipFill>
          <a:blip r:embed="rId4">
            <a:alphaModFix/>
          </a:blip>
          <a:stretch>
            <a:fillRect/>
          </a:stretch>
        </p:blipFill>
        <p:spPr>
          <a:xfrm>
            <a:off x="4953425" y="1545199"/>
            <a:ext cx="3374149" cy="105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0"/>
          <p:cNvPicPr preferRelativeResize="0"/>
          <p:nvPr/>
        </p:nvPicPr>
        <p:blipFill>
          <a:blip r:embed="rId3">
            <a:alphaModFix/>
          </a:blip>
          <a:stretch>
            <a:fillRect/>
          </a:stretch>
        </p:blipFill>
        <p:spPr>
          <a:xfrm>
            <a:off x="4225275" y="2523450"/>
            <a:ext cx="3562124" cy="1868451"/>
          </a:xfrm>
          <a:prstGeom prst="rect">
            <a:avLst/>
          </a:prstGeom>
          <a:noFill/>
          <a:ln>
            <a:noFill/>
          </a:ln>
        </p:spPr>
      </p:pic>
      <p:pic>
        <p:nvPicPr>
          <p:cNvPr id="210" name="Google Shape;210;p30"/>
          <p:cNvPicPr preferRelativeResize="0"/>
          <p:nvPr/>
        </p:nvPicPr>
        <p:blipFill>
          <a:blip r:embed="rId4">
            <a:alphaModFix/>
          </a:blip>
          <a:stretch>
            <a:fillRect/>
          </a:stretch>
        </p:blipFill>
        <p:spPr>
          <a:xfrm>
            <a:off x="4225275" y="553800"/>
            <a:ext cx="3562125" cy="1969650"/>
          </a:xfrm>
          <a:prstGeom prst="rect">
            <a:avLst/>
          </a:prstGeom>
          <a:noFill/>
          <a:ln>
            <a:noFill/>
          </a:ln>
        </p:spPr>
      </p:pic>
      <p:sp>
        <p:nvSpPr>
          <p:cNvPr id="211" name="Google Shape;211;p30"/>
          <p:cNvSpPr txBox="1">
            <a:spLocks noGrp="1"/>
          </p:cNvSpPr>
          <p:nvPr>
            <p:ph type="title"/>
          </p:nvPr>
        </p:nvSpPr>
        <p:spPr>
          <a:xfrm>
            <a:off x="961239" y="1393850"/>
            <a:ext cx="2986500" cy="62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Login Validation</a:t>
            </a:r>
            <a:endParaRPr sz="2800"/>
          </a:p>
        </p:txBody>
      </p:sp>
      <p:sp>
        <p:nvSpPr>
          <p:cNvPr id="212" name="Google Shape;212;p30"/>
          <p:cNvSpPr txBox="1">
            <a:spLocks noGrp="1"/>
          </p:cNvSpPr>
          <p:nvPr>
            <p:ph type="subTitle" idx="1"/>
          </p:nvPr>
        </p:nvSpPr>
        <p:spPr>
          <a:xfrm>
            <a:off x="518400" y="2084200"/>
            <a:ext cx="37068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If the user leaves either the name or email fields empty, an error will be shown, showing what they have done wrongly</a:t>
            </a:r>
            <a:endParaRPr/>
          </a:p>
          <a:p>
            <a:pPr marL="457200" lvl="0" indent="0" algn="ctr" rtl="0">
              <a:spcBef>
                <a:spcPts val="0"/>
              </a:spcBef>
              <a:spcAft>
                <a:spcPts val="0"/>
              </a:spcAft>
              <a:buNone/>
            </a:pPr>
            <a:endParaRPr/>
          </a:p>
          <a:p>
            <a:pPr marL="91440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583"/>
        <p:cNvGrpSpPr/>
        <p:nvPr/>
      </p:nvGrpSpPr>
      <p:grpSpPr>
        <a:xfrm>
          <a:off x="0" y="0"/>
          <a:ext cx="0" cy="0"/>
          <a:chOff x="0" y="0"/>
          <a:chExt cx="0" cy="0"/>
        </a:xfrm>
      </p:grpSpPr>
      <p:sp>
        <p:nvSpPr>
          <p:cNvPr id="584" name="Google Shape;584;p7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for Music Implementation</a:t>
            </a:r>
            <a:endParaRPr/>
          </a:p>
        </p:txBody>
      </p:sp>
      <p:sp>
        <p:nvSpPr>
          <p:cNvPr id="585" name="Google Shape;585;p75"/>
          <p:cNvSpPr txBox="1">
            <a:spLocks noGrp="1"/>
          </p:cNvSpPr>
          <p:nvPr>
            <p:ph type="subTitle" idx="4"/>
          </p:nvPr>
        </p:nvSpPr>
        <p:spPr>
          <a:xfrm>
            <a:off x="5306501" y="3328675"/>
            <a:ext cx="2833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Adjusting of the volume</a:t>
            </a:r>
            <a:endParaRPr/>
          </a:p>
        </p:txBody>
      </p:sp>
      <p:sp>
        <p:nvSpPr>
          <p:cNvPr id="586" name="Google Shape;586;p75"/>
          <p:cNvSpPr txBox="1">
            <a:spLocks noGrp="1"/>
          </p:cNvSpPr>
          <p:nvPr>
            <p:ph type="subTitle" idx="1"/>
          </p:nvPr>
        </p:nvSpPr>
        <p:spPr>
          <a:xfrm>
            <a:off x="4907775" y="3901375"/>
            <a:ext cx="37917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The game allows for volume adjustment through a slider, and the volume is set by converting the slider value (from 0 to 100) into a range from 0.0 to 1.0:</a:t>
            </a:r>
            <a:endParaRPr/>
          </a:p>
        </p:txBody>
      </p:sp>
      <p:sp>
        <p:nvSpPr>
          <p:cNvPr id="587" name="Google Shape;587;p75"/>
          <p:cNvSpPr txBox="1">
            <a:spLocks noGrp="1"/>
          </p:cNvSpPr>
          <p:nvPr>
            <p:ph type="subTitle" idx="2"/>
          </p:nvPr>
        </p:nvSpPr>
        <p:spPr>
          <a:xfrm>
            <a:off x="796200" y="3164700"/>
            <a:ext cx="3681300" cy="1578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lt1"/>
              </a:buClr>
              <a:buSzPts val="1100"/>
              <a:buFont typeface="Arial"/>
              <a:buNone/>
            </a:pPr>
            <a:r>
              <a:rPr lang="en" sz="900"/>
              <a:t>When the game starts, the music corresponding to the selected difficulty level is played. Here’s how the music is played using pygame.mixer.music </a:t>
            </a:r>
            <a:br>
              <a:rPr lang="en" sz="900"/>
            </a:br>
            <a:br>
              <a:rPr lang="en" sz="900"/>
            </a:br>
            <a:r>
              <a:rPr lang="en" sz="900"/>
              <a:t>The pygame.mixer.music.load() function loads the appropriate music file based on the difficulty level.</a:t>
            </a:r>
            <a:endParaRPr sz="900"/>
          </a:p>
          <a:p>
            <a:pPr marL="0" lvl="0" indent="0" algn="l" rtl="0">
              <a:lnSpc>
                <a:spcPct val="115000"/>
              </a:lnSpc>
              <a:spcBef>
                <a:spcPts val="1200"/>
              </a:spcBef>
              <a:spcAft>
                <a:spcPts val="0"/>
              </a:spcAft>
              <a:buClr>
                <a:schemeClr val="lt1"/>
              </a:buClr>
              <a:buSzPts val="1100"/>
              <a:buFont typeface="Arial"/>
              <a:buNone/>
            </a:pPr>
            <a:r>
              <a:rPr lang="en" sz="900"/>
              <a:t>The pygame.mixer.music.play(-1) ensures that the music loops continuously during the game.</a:t>
            </a:r>
            <a:endParaRPr sz="900"/>
          </a:p>
          <a:p>
            <a:pPr marL="0" lvl="0" indent="0" algn="l" rtl="0">
              <a:lnSpc>
                <a:spcPct val="115000"/>
              </a:lnSpc>
              <a:spcBef>
                <a:spcPts val="1200"/>
              </a:spcBef>
              <a:spcAft>
                <a:spcPts val="0"/>
              </a:spcAft>
              <a:buClr>
                <a:schemeClr val="lt1"/>
              </a:buClr>
              <a:buSzPts val="1100"/>
              <a:buFont typeface="Arial"/>
              <a:buNone/>
            </a:pPr>
            <a:endParaRPr/>
          </a:p>
          <a:p>
            <a:pPr marL="0" lvl="0" indent="0" algn="l" rtl="0">
              <a:spcBef>
                <a:spcPts val="1200"/>
              </a:spcBef>
              <a:spcAft>
                <a:spcPts val="0"/>
              </a:spcAft>
              <a:buClr>
                <a:schemeClr val="lt1"/>
              </a:buClr>
              <a:buSzPts val="1100"/>
              <a:buFont typeface="Arial"/>
              <a:buNone/>
            </a:pPr>
            <a:endParaRPr/>
          </a:p>
        </p:txBody>
      </p:sp>
      <p:sp>
        <p:nvSpPr>
          <p:cNvPr id="588" name="Google Shape;588;p75"/>
          <p:cNvSpPr txBox="1">
            <a:spLocks noGrp="1"/>
          </p:cNvSpPr>
          <p:nvPr>
            <p:ph type="subTitle" idx="3"/>
          </p:nvPr>
        </p:nvSpPr>
        <p:spPr>
          <a:xfrm>
            <a:off x="770475" y="2613950"/>
            <a:ext cx="4470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Playing music base on difficulty</a:t>
            </a:r>
            <a:endParaRPr/>
          </a:p>
        </p:txBody>
      </p:sp>
      <p:pic>
        <p:nvPicPr>
          <p:cNvPr id="589" name="Google Shape;589;p75"/>
          <p:cNvPicPr preferRelativeResize="0"/>
          <p:nvPr/>
        </p:nvPicPr>
        <p:blipFill>
          <a:blip r:embed="rId3">
            <a:alphaModFix/>
          </a:blip>
          <a:stretch>
            <a:fillRect/>
          </a:stretch>
        </p:blipFill>
        <p:spPr>
          <a:xfrm>
            <a:off x="621938" y="1509061"/>
            <a:ext cx="4029825" cy="1177296"/>
          </a:xfrm>
          <a:prstGeom prst="rect">
            <a:avLst/>
          </a:prstGeom>
          <a:noFill/>
          <a:ln>
            <a:noFill/>
          </a:ln>
        </p:spPr>
      </p:pic>
      <p:pic>
        <p:nvPicPr>
          <p:cNvPr id="590" name="Google Shape;590;p75"/>
          <p:cNvPicPr preferRelativeResize="0"/>
          <p:nvPr/>
        </p:nvPicPr>
        <p:blipFill>
          <a:blip r:embed="rId4">
            <a:alphaModFix/>
          </a:blip>
          <a:stretch>
            <a:fillRect/>
          </a:stretch>
        </p:blipFill>
        <p:spPr>
          <a:xfrm>
            <a:off x="5073850" y="1280975"/>
            <a:ext cx="3032524" cy="1023850"/>
          </a:xfrm>
          <a:prstGeom prst="rect">
            <a:avLst/>
          </a:prstGeom>
          <a:noFill/>
          <a:ln>
            <a:noFill/>
          </a:ln>
        </p:spPr>
      </p:pic>
      <p:pic>
        <p:nvPicPr>
          <p:cNvPr id="591" name="Google Shape;591;p75"/>
          <p:cNvPicPr preferRelativeResize="0"/>
          <p:nvPr/>
        </p:nvPicPr>
        <p:blipFill>
          <a:blip r:embed="rId5">
            <a:alphaModFix/>
          </a:blip>
          <a:stretch>
            <a:fillRect/>
          </a:stretch>
        </p:blipFill>
        <p:spPr>
          <a:xfrm>
            <a:off x="5476047" y="2304825"/>
            <a:ext cx="2228140" cy="1023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595"/>
        <p:cNvGrpSpPr/>
        <p:nvPr/>
      </p:nvGrpSpPr>
      <p:grpSpPr>
        <a:xfrm>
          <a:off x="0" y="0"/>
          <a:ext cx="0" cy="0"/>
          <a:chOff x="0" y="0"/>
          <a:chExt cx="0" cy="0"/>
        </a:xfrm>
      </p:grpSpPr>
      <p:sp>
        <p:nvSpPr>
          <p:cNvPr id="596" name="Google Shape;596;p7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for Music Implementation</a:t>
            </a:r>
            <a:endParaRPr/>
          </a:p>
        </p:txBody>
      </p:sp>
      <p:sp>
        <p:nvSpPr>
          <p:cNvPr id="597" name="Google Shape;597;p76"/>
          <p:cNvSpPr txBox="1">
            <a:spLocks noGrp="1"/>
          </p:cNvSpPr>
          <p:nvPr>
            <p:ph type="subTitle" idx="3"/>
          </p:nvPr>
        </p:nvSpPr>
        <p:spPr>
          <a:xfrm>
            <a:off x="2048850" y="3964125"/>
            <a:ext cx="5046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Playing music when correct/incorrect answer</a:t>
            </a:r>
            <a:endParaRPr/>
          </a:p>
        </p:txBody>
      </p:sp>
      <p:pic>
        <p:nvPicPr>
          <p:cNvPr id="598" name="Google Shape;598;p76"/>
          <p:cNvPicPr preferRelativeResize="0"/>
          <p:nvPr/>
        </p:nvPicPr>
        <p:blipFill>
          <a:blip r:embed="rId3">
            <a:alphaModFix/>
          </a:blip>
          <a:stretch>
            <a:fillRect/>
          </a:stretch>
        </p:blipFill>
        <p:spPr>
          <a:xfrm>
            <a:off x="506900" y="2053675"/>
            <a:ext cx="3948900" cy="1026900"/>
          </a:xfrm>
          <a:prstGeom prst="rect">
            <a:avLst/>
          </a:prstGeom>
          <a:noFill/>
          <a:ln>
            <a:noFill/>
          </a:ln>
        </p:spPr>
      </p:pic>
      <p:pic>
        <p:nvPicPr>
          <p:cNvPr id="599" name="Google Shape;599;p76"/>
          <p:cNvPicPr preferRelativeResize="0"/>
          <p:nvPr/>
        </p:nvPicPr>
        <p:blipFill rotWithShape="1">
          <a:blip r:embed="rId4">
            <a:alphaModFix/>
          </a:blip>
          <a:srcRect r="42176"/>
          <a:stretch/>
        </p:blipFill>
        <p:spPr>
          <a:xfrm>
            <a:off x="4636895" y="1268625"/>
            <a:ext cx="3948901" cy="885825"/>
          </a:xfrm>
          <a:prstGeom prst="rect">
            <a:avLst/>
          </a:prstGeom>
          <a:noFill/>
          <a:ln>
            <a:noFill/>
          </a:ln>
        </p:spPr>
      </p:pic>
      <p:pic>
        <p:nvPicPr>
          <p:cNvPr id="600" name="Google Shape;600;p76"/>
          <p:cNvPicPr preferRelativeResize="0"/>
          <p:nvPr/>
        </p:nvPicPr>
        <p:blipFill>
          <a:blip r:embed="rId5">
            <a:alphaModFix/>
          </a:blip>
          <a:stretch>
            <a:fillRect/>
          </a:stretch>
        </p:blipFill>
        <p:spPr>
          <a:xfrm>
            <a:off x="4636900" y="2326425"/>
            <a:ext cx="3790950" cy="914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Completion</a:t>
            </a:r>
            <a:endParaRPr/>
          </a:p>
        </p:txBody>
      </p:sp>
      <p:sp>
        <p:nvSpPr>
          <p:cNvPr id="606" name="Google Shape;606;p77"/>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pic>
        <p:nvPicPr>
          <p:cNvPr id="607" name="Google Shape;607;p77"/>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611"/>
        <p:cNvGrpSpPr/>
        <p:nvPr/>
      </p:nvGrpSpPr>
      <p:grpSpPr>
        <a:xfrm>
          <a:off x="0" y="0"/>
          <a:ext cx="0" cy="0"/>
          <a:chOff x="0" y="0"/>
          <a:chExt cx="0" cy="0"/>
        </a:xfrm>
      </p:grpSpPr>
      <p:sp>
        <p:nvSpPr>
          <p:cNvPr id="612" name="Google Shape;612;p78"/>
          <p:cNvSpPr txBox="1">
            <a:spLocks noGrp="1"/>
          </p:cNvSpPr>
          <p:nvPr>
            <p:ph type="title"/>
          </p:nvPr>
        </p:nvSpPr>
        <p:spPr>
          <a:xfrm>
            <a:off x="4273000" y="276900"/>
            <a:ext cx="4294800" cy="12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Completion Page</a:t>
            </a:r>
            <a:endParaRPr/>
          </a:p>
        </p:txBody>
      </p:sp>
      <p:sp>
        <p:nvSpPr>
          <p:cNvPr id="613" name="Google Shape;613;p78"/>
          <p:cNvSpPr txBox="1">
            <a:spLocks noGrp="1"/>
          </p:cNvSpPr>
          <p:nvPr>
            <p:ph type="subTitle" idx="1"/>
          </p:nvPr>
        </p:nvSpPr>
        <p:spPr>
          <a:xfrm>
            <a:off x="4337300" y="1512600"/>
            <a:ext cx="4294800" cy="31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191919"/>
              </a:buClr>
              <a:buSzPts val="1100"/>
              <a:buFont typeface="Arial"/>
              <a:buNone/>
            </a:pPr>
            <a:endParaRPr/>
          </a:p>
          <a:p>
            <a:pPr marL="457200" lvl="0" indent="-304800" algn="l" rtl="0">
              <a:spcBef>
                <a:spcPts val="1000"/>
              </a:spcBef>
              <a:spcAft>
                <a:spcPts val="0"/>
              </a:spcAft>
              <a:buClr>
                <a:schemeClr val="accent2"/>
              </a:buClr>
              <a:buSzPts val="1200"/>
              <a:buFont typeface="Encode Sans"/>
              <a:buAutoNum type="arabicPeriod"/>
            </a:pPr>
            <a:r>
              <a:rPr lang="en"/>
              <a:t>Completion Message:</a:t>
            </a:r>
            <a:br>
              <a:rPr lang="en"/>
            </a:br>
            <a:r>
              <a:rPr lang="en"/>
              <a:t>When the player successfully completes all the topics, a message congratulates them, and rewards like a voucher may be offered (in this case, just part of the code).</a:t>
            </a:r>
            <a:br>
              <a:rPr lang="en"/>
            </a:br>
            <a:endParaRPr/>
          </a:p>
          <a:p>
            <a:pPr marL="457200" lvl="0" indent="-304800" algn="l" rtl="0">
              <a:spcBef>
                <a:spcPts val="0"/>
              </a:spcBef>
              <a:spcAft>
                <a:spcPts val="0"/>
              </a:spcAft>
              <a:buClr>
                <a:schemeClr val="accent2"/>
              </a:buClr>
              <a:buSzPts val="1200"/>
              <a:buFont typeface="Encode Sans"/>
              <a:buAutoNum type="arabicPeriod"/>
            </a:pPr>
            <a:r>
              <a:rPr lang="en"/>
              <a:t>Completion Music:</a:t>
            </a:r>
            <a:br>
              <a:rPr lang="en"/>
            </a:br>
            <a:r>
              <a:rPr lang="en"/>
              <a:t>Once the game is completed, special music plays to signify the player's success.</a:t>
            </a:r>
            <a:br>
              <a:rPr lang="en"/>
            </a:br>
            <a:endParaRPr/>
          </a:p>
          <a:p>
            <a:pPr marL="457200" lvl="0" indent="-304800" algn="l" rtl="0">
              <a:spcBef>
                <a:spcPts val="0"/>
              </a:spcBef>
              <a:spcAft>
                <a:spcPts val="0"/>
              </a:spcAft>
              <a:buClr>
                <a:schemeClr val="accent2"/>
              </a:buClr>
              <a:buSzPts val="1200"/>
              <a:buFont typeface="Encode Sans"/>
              <a:buAutoNum type="arabicPeriod"/>
            </a:pPr>
            <a:r>
              <a:rPr lang="en"/>
              <a:t>Game Over Logic:</a:t>
            </a:r>
            <a:br>
              <a:rPr lang="en"/>
            </a:br>
            <a:r>
              <a:rPr lang="en"/>
              <a:t>If the player loses, the game shows a "Game Over" message and plays the completion music, encouraging them to try again.</a:t>
            </a:r>
            <a:endParaRPr/>
          </a:p>
          <a:p>
            <a:pPr marL="457200" lvl="0" indent="0" algn="l" rtl="0">
              <a:spcBef>
                <a:spcPts val="1000"/>
              </a:spcBef>
              <a:spcAft>
                <a:spcPts val="1000"/>
              </a:spcAft>
              <a:buNone/>
            </a:pPr>
            <a:endParaRPr/>
          </a:p>
        </p:txBody>
      </p:sp>
      <p:pic>
        <p:nvPicPr>
          <p:cNvPr id="614" name="Google Shape;614;p78"/>
          <p:cNvPicPr preferRelativeResize="0"/>
          <p:nvPr/>
        </p:nvPicPr>
        <p:blipFill>
          <a:blip r:embed="rId3">
            <a:alphaModFix/>
          </a:blip>
          <a:stretch>
            <a:fillRect/>
          </a:stretch>
        </p:blipFill>
        <p:spPr>
          <a:xfrm>
            <a:off x="184550" y="1148950"/>
            <a:ext cx="3791401" cy="2208903"/>
          </a:xfrm>
          <a:prstGeom prst="rect">
            <a:avLst/>
          </a:prstGeom>
          <a:noFill/>
          <a:ln>
            <a:noFill/>
          </a:ln>
        </p:spPr>
      </p:pic>
      <p:sp>
        <p:nvSpPr>
          <p:cNvPr id="615" name="Google Shape;615;p78"/>
          <p:cNvSpPr txBox="1">
            <a:spLocks noGrp="1"/>
          </p:cNvSpPr>
          <p:nvPr>
            <p:ph type="subTitle" idx="1"/>
          </p:nvPr>
        </p:nvSpPr>
        <p:spPr>
          <a:xfrm>
            <a:off x="1202650" y="606600"/>
            <a:ext cx="1470900" cy="9060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b="1"/>
              <a:t>Player s</a:t>
            </a:r>
            <a:endParaRPr b="1"/>
          </a:p>
        </p:txBody>
      </p:sp>
      <p:pic>
        <p:nvPicPr>
          <p:cNvPr id="616" name="Google Shape;616;p78"/>
          <p:cNvPicPr preferRelativeResize="0"/>
          <p:nvPr/>
        </p:nvPicPr>
        <p:blipFill>
          <a:blip r:embed="rId4">
            <a:alphaModFix/>
          </a:blip>
          <a:stretch>
            <a:fillRect/>
          </a:stretch>
        </p:blipFill>
        <p:spPr>
          <a:xfrm>
            <a:off x="303238" y="3510253"/>
            <a:ext cx="3554033" cy="148084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620"/>
        <p:cNvGrpSpPr/>
        <p:nvPr/>
      </p:nvGrpSpPr>
      <p:grpSpPr>
        <a:xfrm>
          <a:off x="0" y="0"/>
          <a:ext cx="0" cy="0"/>
          <a:chOff x="0" y="0"/>
          <a:chExt cx="0" cy="0"/>
        </a:xfrm>
      </p:grpSpPr>
      <p:sp>
        <p:nvSpPr>
          <p:cNvPr id="621" name="Google Shape;621;p7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for Completion Page</a:t>
            </a:r>
            <a:endParaRPr/>
          </a:p>
        </p:txBody>
      </p:sp>
      <p:sp>
        <p:nvSpPr>
          <p:cNvPr id="622" name="Google Shape;622;p79"/>
          <p:cNvSpPr txBox="1">
            <a:spLocks noGrp="1"/>
          </p:cNvSpPr>
          <p:nvPr>
            <p:ph type="subTitle" idx="4"/>
          </p:nvPr>
        </p:nvSpPr>
        <p:spPr>
          <a:xfrm>
            <a:off x="5156704" y="3091888"/>
            <a:ext cx="3272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Completion Music</a:t>
            </a:r>
            <a:endParaRPr/>
          </a:p>
        </p:txBody>
      </p:sp>
      <p:sp>
        <p:nvSpPr>
          <p:cNvPr id="623" name="Google Shape;623;p79"/>
          <p:cNvSpPr txBox="1">
            <a:spLocks noGrp="1"/>
          </p:cNvSpPr>
          <p:nvPr>
            <p:ph type="subTitle" idx="1"/>
          </p:nvPr>
        </p:nvSpPr>
        <p:spPr>
          <a:xfrm>
            <a:off x="5227925" y="3621900"/>
            <a:ext cx="32724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This function plays completion music when the game is finished. It loads the music file and starts playing it to enhance the feeling of victory.</a:t>
            </a:r>
            <a:endParaRPr/>
          </a:p>
        </p:txBody>
      </p:sp>
      <p:sp>
        <p:nvSpPr>
          <p:cNvPr id="624" name="Google Shape;624;p79"/>
          <p:cNvSpPr txBox="1">
            <a:spLocks noGrp="1"/>
          </p:cNvSpPr>
          <p:nvPr>
            <p:ph type="subTitle" idx="2"/>
          </p:nvPr>
        </p:nvSpPr>
        <p:spPr>
          <a:xfrm>
            <a:off x="800875" y="3621900"/>
            <a:ext cx="3833700" cy="1578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lt1"/>
              </a:buClr>
              <a:buSzPts val="1100"/>
              <a:buFont typeface="Arial"/>
              <a:buNone/>
            </a:pPr>
            <a:r>
              <a:rPr lang="en"/>
              <a:t>When all the topics in the game are completed, the system will display a message saying "Congrats for completing this quiz, you have won a $20 voucher...". This is likely the final message shown to the player upon successful completion of the game.</a:t>
            </a:r>
            <a:endParaRPr/>
          </a:p>
          <a:p>
            <a:pPr marL="0" lvl="0" indent="0" algn="l" rtl="0">
              <a:spcBef>
                <a:spcPts val="1200"/>
              </a:spcBef>
              <a:spcAft>
                <a:spcPts val="0"/>
              </a:spcAft>
              <a:buClr>
                <a:schemeClr val="lt1"/>
              </a:buClr>
              <a:buSzPts val="1100"/>
              <a:buFont typeface="Arial"/>
              <a:buNone/>
            </a:pPr>
            <a:endParaRPr/>
          </a:p>
        </p:txBody>
      </p:sp>
      <p:sp>
        <p:nvSpPr>
          <p:cNvPr id="625" name="Google Shape;625;p79"/>
          <p:cNvSpPr txBox="1">
            <a:spLocks noGrp="1"/>
          </p:cNvSpPr>
          <p:nvPr>
            <p:ph type="subTitle" idx="3"/>
          </p:nvPr>
        </p:nvSpPr>
        <p:spPr>
          <a:xfrm>
            <a:off x="800875" y="2994950"/>
            <a:ext cx="3525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Completion Message Display</a:t>
            </a:r>
            <a:endParaRPr/>
          </a:p>
        </p:txBody>
      </p:sp>
      <p:pic>
        <p:nvPicPr>
          <p:cNvPr id="626" name="Google Shape;626;p79"/>
          <p:cNvPicPr preferRelativeResize="0"/>
          <p:nvPr/>
        </p:nvPicPr>
        <p:blipFill rotWithShape="1">
          <a:blip r:embed="rId3">
            <a:alphaModFix/>
          </a:blip>
          <a:srcRect l="7808"/>
          <a:stretch/>
        </p:blipFill>
        <p:spPr>
          <a:xfrm>
            <a:off x="681837" y="1408325"/>
            <a:ext cx="4322463" cy="1578900"/>
          </a:xfrm>
          <a:prstGeom prst="rect">
            <a:avLst/>
          </a:prstGeom>
          <a:noFill/>
          <a:ln>
            <a:noFill/>
          </a:ln>
        </p:spPr>
      </p:pic>
      <p:pic>
        <p:nvPicPr>
          <p:cNvPr id="627" name="Google Shape;627;p79"/>
          <p:cNvPicPr preferRelativeResize="0"/>
          <p:nvPr/>
        </p:nvPicPr>
        <p:blipFill>
          <a:blip r:embed="rId4">
            <a:alphaModFix/>
          </a:blip>
          <a:stretch>
            <a:fillRect/>
          </a:stretch>
        </p:blipFill>
        <p:spPr>
          <a:xfrm>
            <a:off x="5075525" y="1541350"/>
            <a:ext cx="3525599" cy="1453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631"/>
        <p:cNvGrpSpPr/>
        <p:nvPr/>
      </p:nvGrpSpPr>
      <p:grpSpPr>
        <a:xfrm>
          <a:off x="0" y="0"/>
          <a:ext cx="0" cy="0"/>
          <a:chOff x="0" y="0"/>
          <a:chExt cx="0" cy="0"/>
        </a:xfrm>
      </p:grpSpPr>
      <p:sp>
        <p:nvSpPr>
          <p:cNvPr id="632" name="Google Shape;632;p8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 for Completion Page</a:t>
            </a:r>
            <a:endParaRPr/>
          </a:p>
        </p:txBody>
      </p:sp>
      <p:sp>
        <p:nvSpPr>
          <p:cNvPr id="633" name="Google Shape;633;p80"/>
          <p:cNvSpPr txBox="1">
            <a:spLocks noGrp="1"/>
          </p:cNvSpPr>
          <p:nvPr>
            <p:ph type="subTitle" idx="2"/>
          </p:nvPr>
        </p:nvSpPr>
        <p:spPr>
          <a:xfrm>
            <a:off x="2935800" y="3393300"/>
            <a:ext cx="3272400" cy="15789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0"/>
              </a:spcAft>
              <a:buClr>
                <a:schemeClr val="lt1"/>
              </a:buClr>
              <a:buSzPts val="1100"/>
              <a:buFont typeface="Arial"/>
              <a:buNone/>
            </a:pPr>
            <a:r>
              <a:rPr lang="en"/>
              <a:t>If the player loses the game (i.e., they run out of lives), a message box pops up with a "Game Over" notification. </a:t>
            </a:r>
            <a:endParaRPr/>
          </a:p>
          <a:p>
            <a:pPr marL="0" lvl="0" indent="0" algn="ctr" rtl="0">
              <a:spcBef>
                <a:spcPts val="1200"/>
              </a:spcBef>
              <a:spcAft>
                <a:spcPts val="0"/>
              </a:spcAft>
              <a:buClr>
                <a:schemeClr val="lt1"/>
              </a:buClr>
              <a:buSzPts val="1100"/>
              <a:buFont typeface="Arial"/>
              <a:buNone/>
            </a:pPr>
            <a:endParaRPr/>
          </a:p>
        </p:txBody>
      </p:sp>
      <p:sp>
        <p:nvSpPr>
          <p:cNvPr id="634" name="Google Shape;634;p80"/>
          <p:cNvSpPr txBox="1">
            <a:spLocks noGrp="1"/>
          </p:cNvSpPr>
          <p:nvPr>
            <p:ph type="subTitle" idx="3"/>
          </p:nvPr>
        </p:nvSpPr>
        <p:spPr>
          <a:xfrm>
            <a:off x="2809200" y="3147350"/>
            <a:ext cx="3525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 Over</a:t>
            </a:r>
            <a:endParaRPr/>
          </a:p>
        </p:txBody>
      </p:sp>
      <p:pic>
        <p:nvPicPr>
          <p:cNvPr id="635" name="Google Shape;635;p80"/>
          <p:cNvPicPr preferRelativeResize="0"/>
          <p:nvPr/>
        </p:nvPicPr>
        <p:blipFill>
          <a:blip r:embed="rId3">
            <a:alphaModFix/>
          </a:blip>
          <a:stretch>
            <a:fillRect/>
          </a:stretch>
        </p:blipFill>
        <p:spPr>
          <a:xfrm>
            <a:off x="550531" y="1474925"/>
            <a:ext cx="8042938" cy="1367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1"/>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641" name="Google Shape;641;p81"/>
          <p:cNvSpPr txBox="1">
            <a:spLocks noGrp="1"/>
          </p:cNvSpPr>
          <p:nvPr>
            <p:ph type="subTitle" idx="1"/>
          </p:nvPr>
        </p:nvSpPr>
        <p:spPr>
          <a:xfrm>
            <a:off x="837626" y="1786350"/>
            <a:ext cx="23712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Sound and Music Integration: We successfully learned how to implement background music and sound effects using the pygame library, which enriched the game experience.</a:t>
            </a:r>
            <a:endParaRPr sz="1100"/>
          </a:p>
        </p:txBody>
      </p:sp>
      <p:sp>
        <p:nvSpPr>
          <p:cNvPr id="642" name="Google Shape;642;p81"/>
          <p:cNvSpPr txBox="1">
            <a:spLocks noGrp="1"/>
          </p:cNvSpPr>
          <p:nvPr>
            <p:ph type="subTitle" idx="2"/>
          </p:nvPr>
        </p:nvSpPr>
        <p:spPr>
          <a:xfrm>
            <a:off x="3595075" y="1761688"/>
            <a:ext cx="22782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GUI Development with Tkinter: We gained hands-on experience in building a graphical user interface (GUI) using Tkinter, making the game more interactive and visually engaging.</a:t>
            </a:r>
            <a:endParaRPr/>
          </a:p>
        </p:txBody>
      </p:sp>
      <p:sp>
        <p:nvSpPr>
          <p:cNvPr id="643" name="Google Shape;643;p81"/>
          <p:cNvSpPr txBox="1">
            <a:spLocks noGrp="1"/>
          </p:cNvSpPr>
          <p:nvPr>
            <p:ph type="subTitle" idx="3"/>
          </p:nvPr>
        </p:nvSpPr>
        <p:spPr>
          <a:xfrm>
            <a:off x="2363125" y="3821175"/>
            <a:ext cx="4742100" cy="11634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0"/>
              </a:spcAft>
              <a:buClr>
                <a:schemeClr val="lt1"/>
              </a:buClr>
              <a:buSzPts val="1100"/>
              <a:buFont typeface="Arial"/>
              <a:buNone/>
            </a:pPr>
            <a:r>
              <a:rPr lang="en"/>
              <a:t>Leaderboard and Online Integration: Implement an online leaderboard where players can compare their scores globally. Adding online features, such as user profiles and global rankings, could make the game more competitive and engaging.</a:t>
            </a:r>
            <a:endParaRPr/>
          </a:p>
          <a:p>
            <a:pPr marL="0" lvl="0" indent="0" algn="ctr" rtl="0">
              <a:spcBef>
                <a:spcPts val="1200"/>
              </a:spcBef>
              <a:spcAft>
                <a:spcPts val="0"/>
              </a:spcAft>
              <a:buNone/>
            </a:pPr>
            <a:endParaRPr sz="1000"/>
          </a:p>
        </p:txBody>
      </p:sp>
      <p:sp>
        <p:nvSpPr>
          <p:cNvPr id="644" name="Google Shape;644;p81"/>
          <p:cNvSpPr txBox="1">
            <a:spLocks noGrp="1"/>
          </p:cNvSpPr>
          <p:nvPr>
            <p:ph type="subTitle" idx="7"/>
          </p:nvPr>
        </p:nvSpPr>
        <p:spPr>
          <a:xfrm>
            <a:off x="1066219" y="1336275"/>
            <a:ext cx="2096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Point 1</a:t>
            </a:r>
            <a:endParaRPr/>
          </a:p>
        </p:txBody>
      </p:sp>
      <p:sp>
        <p:nvSpPr>
          <p:cNvPr id="645" name="Google Shape;645;p81"/>
          <p:cNvSpPr txBox="1">
            <a:spLocks noGrp="1"/>
          </p:cNvSpPr>
          <p:nvPr>
            <p:ph type="subTitle" idx="8"/>
          </p:nvPr>
        </p:nvSpPr>
        <p:spPr>
          <a:xfrm>
            <a:off x="3687169" y="1336275"/>
            <a:ext cx="209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lt1"/>
              </a:buClr>
              <a:buSzPts val="1100"/>
              <a:buFont typeface="Arial"/>
              <a:buNone/>
            </a:pPr>
            <a:r>
              <a:rPr lang="en"/>
              <a:t>Learning Point 2</a:t>
            </a:r>
            <a:endParaRPr/>
          </a:p>
        </p:txBody>
      </p:sp>
      <p:sp>
        <p:nvSpPr>
          <p:cNvPr id="646" name="Google Shape;646;p81"/>
          <p:cNvSpPr txBox="1">
            <a:spLocks noGrp="1"/>
          </p:cNvSpPr>
          <p:nvPr>
            <p:ph type="subTitle" idx="9"/>
          </p:nvPr>
        </p:nvSpPr>
        <p:spPr>
          <a:xfrm>
            <a:off x="6384319" y="1336275"/>
            <a:ext cx="20916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lt1"/>
              </a:buClr>
              <a:buSzPts val="1100"/>
              <a:buFont typeface="Arial"/>
              <a:buNone/>
            </a:pPr>
            <a:r>
              <a:rPr lang="en"/>
              <a:t>Learning Point 3</a:t>
            </a:r>
            <a:endParaRPr/>
          </a:p>
        </p:txBody>
      </p:sp>
      <p:sp>
        <p:nvSpPr>
          <p:cNvPr id="647" name="Google Shape;647;p81"/>
          <p:cNvSpPr txBox="1">
            <a:spLocks noGrp="1"/>
          </p:cNvSpPr>
          <p:nvPr>
            <p:ph type="subTitle" idx="5"/>
          </p:nvPr>
        </p:nvSpPr>
        <p:spPr>
          <a:xfrm>
            <a:off x="6308125" y="1786350"/>
            <a:ext cx="2278200" cy="1163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lt1"/>
              </a:buClr>
              <a:buSzPts val="1100"/>
              <a:buFont typeface="Arial"/>
              <a:buNone/>
            </a:pPr>
            <a:r>
              <a:rPr lang="en"/>
              <a:t>Managing Game State: We learned how to manage different game states such as tracking player progress, handling win/loss conditions, and displaying completion messages.</a:t>
            </a:r>
            <a:endParaRPr/>
          </a:p>
          <a:p>
            <a:pPr marL="0" lvl="0" indent="0" algn="l" rtl="0">
              <a:spcBef>
                <a:spcPts val="1200"/>
              </a:spcBef>
              <a:spcAft>
                <a:spcPts val="0"/>
              </a:spcAft>
              <a:buNone/>
            </a:pPr>
            <a:endParaRPr/>
          </a:p>
        </p:txBody>
      </p:sp>
      <p:sp>
        <p:nvSpPr>
          <p:cNvPr id="648" name="Google Shape;648;p81"/>
          <p:cNvSpPr txBox="1">
            <a:spLocks noGrp="1"/>
          </p:cNvSpPr>
          <p:nvPr>
            <p:ph type="subTitle" idx="13"/>
          </p:nvPr>
        </p:nvSpPr>
        <p:spPr>
          <a:xfrm>
            <a:off x="3638269" y="3444074"/>
            <a:ext cx="2096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Improvement </a:t>
            </a:r>
            <a:endParaRPr/>
          </a:p>
        </p:txBody>
      </p:sp>
      <p:sp>
        <p:nvSpPr>
          <p:cNvPr id="649" name="Google Shape;649;p81"/>
          <p:cNvSpPr/>
          <p:nvPr/>
        </p:nvSpPr>
        <p:spPr>
          <a:xfrm>
            <a:off x="818081" y="143437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1"/>
          <p:cNvSpPr/>
          <p:nvPr/>
        </p:nvSpPr>
        <p:spPr>
          <a:xfrm>
            <a:off x="3399269" y="352987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1"/>
          <p:cNvSpPr/>
          <p:nvPr/>
        </p:nvSpPr>
        <p:spPr>
          <a:xfrm>
            <a:off x="3437456" y="143437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1"/>
          <p:cNvSpPr/>
          <p:nvPr/>
        </p:nvSpPr>
        <p:spPr>
          <a:xfrm>
            <a:off x="6190344" y="143437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82"/>
          <p:cNvPicPr preferRelativeResize="0"/>
          <p:nvPr/>
        </p:nvPicPr>
        <p:blipFill rotWithShape="1">
          <a:blip r:embed="rId3">
            <a:alphaModFix/>
          </a:blip>
          <a:srcRect l="1653" r="1653"/>
          <a:stretch/>
        </p:blipFill>
        <p:spPr>
          <a:xfrm flipH="1">
            <a:off x="6525500" y="304112"/>
            <a:ext cx="2408324" cy="4535274"/>
          </a:xfrm>
          <a:prstGeom prst="rect">
            <a:avLst/>
          </a:prstGeom>
          <a:noFill/>
          <a:ln w="9525" cap="flat" cmpd="sng">
            <a:solidFill>
              <a:schemeClr val="lt2"/>
            </a:solidFill>
            <a:prstDash val="solid"/>
            <a:round/>
            <a:headEnd type="none" w="sm" len="sm"/>
            <a:tailEnd type="none" w="sm" len="sm"/>
          </a:ln>
        </p:spPr>
      </p:pic>
      <p:pic>
        <p:nvPicPr>
          <p:cNvPr id="658" name="Google Shape;658;p82"/>
          <p:cNvPicPr preferRelativeResize="0"/>
          <p:nvPr/>
        </p:nvPicPr>
        <p:blipFill rotWithShape="1">
          <a:blip r:embed="rId3">
            <a:alphaModFix/>
          </a:blip>
          <a:srcRect l="1653" r="1653"/>
          <a:stretch/>
        </p:blipFill>
        <p:spPr>
          <a:xfrm>
            <a:off x="168775" y="304100"/>
            <a:ext cx="2408324" cy="4535274"/>
          </a:xfrm>
          <a:prstGeom prst="rect">
            <a:avLst/>
          </a:prstGeom>
          <a:noFill/>
          <a:ln w="9525" cap="flat" cmpd="sng">
            <a:solidFill>
              <a:schemeClr val="lt2"/>
            </a:solidFill>
            <a:prstDash val="solid"/>
            <a:round/>
            <a:headEnd type="none" w="sm" len="sm"/>
            <a:tailEnd type="none" w="sm" len="sm"/>
          </a:ln>
        </p:spPr>
      </p:pic>
      <p:sp>
        <p:nvSpPr>
          <p:cNvPr id="659" name="Google Shape;659;p82"/>
          <p:cNvSpPr txBox="1">
            <a:spLocks noGrp="1"/>
          </p:cNvSpPr>
          <p:nvPr>
            <p:ph type="title"/>
          </p:nvPr>
        </p:nvSpPr>
        <p:spPr>
          <a:xfrm>
            <a:off x="1744425" y="1221925"/>
            <a:ext cx="5578800" cy="12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4225275" y="1566675"/>
            <a:ext cx="3562126" cy="1837829"/>
          </a:xfrm>
          <a:prstGeom prst="rect">
            <a:avLst/>
          </a:prstGeom>
          <a:noFill/>
          <a:ln>
            <a:noFill/>
          </a:ln>
        </p:spPr>
      </p:pic>
      <p:sp>
        <p:nvSpPr>
          <p:cNvPr id="218" name="Google Shape;218;p31"/>
          <p:cNvSpPr txBox="1">
            <a:spLocks noGrp="1"/>
          </p:cNvSpPr>
          <p:nvPr>
            <p:ph type="title"/>
          </p:nvPr>
        </p:nvSpPr>
        <p:spPr>
          <a:xfrm>
            <a:off x="961239" y="1393850"/>
            <a:ext cx="2986500" cy="62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Login Validation</a:t>
            </a:r>
            <a:endParaRPr sz="2800"/>
          </a:p>
        </p:txBody>
      </p:sp>
      <p:sp>
        <p:nvSpPr>
          <p:cNvPr id="219" name="Google Shape;219;p31"/>
          <p:cNvSpPr txBox="1">
            <a:spLocks noGrp="1"/>
          </p:cNvSpPr>
          <p:nvPr>
            <p:ph type="subTitle" idx="1"/>
          </p:nvPr>
        </p:nvSpPr>
        <p:spPr>
          <a:xfrm>
            <a:off x="518400" y="2084200"/>
            <a:ext cx="37068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If the email is not valid, error will be shown</a:t>
            </a:r>
            <a:endParaRPr/>
          </a:p>
          <a:p>
            <a:pPr marL="457200" lvl="0" indent="0" algn="ctr" rtl="0">
              <a:spcBef>
                <a:spcPts val="0"/>
              </a:spcBef>
              <a:spcAft>
                <a:spcPts val="0"/>
              </a:spcAft>
              <a:buNone/>
            </a:pPr>
            <a:endParaRPr/>
          </a:p>
          <a:p>
            <a:pPr marL="91440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Login Code</a:t>
            </a:r>
            <a:endParaRPr sz="2800"/>
          </a:p>
        </p:txBody>
      </p:sp>
      <p:pic>
        <p:nvPicPr>
          <p:cNvPr id="225" name="Google Shape;225;p32"/>
          <p:cNvPicPr preferRelativeResize="0"/>
          <p:nvPr/>
        </p:nvPicPr>
        <p:blipFill>
          <a:blip r:embed="rId3">
            <a:alphaModFix/>
          </a:blip>
          <a:stretch>
            <a:fillRect/>
          </a:stretch>
        </p:blipFill>
        <p:spPr>
          <a:xfrm>
            <a:off x="1994362" y="1420750"/>
            <a:ext cx="5155275" cy="296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Interface</a:t>
            </a:r>
            <a:endParaRPr/>
          </a:p>
        </p:txBody>
      </p:sp>
      <p:sp>
        <p:nvSpPr>
          <p:cNvPr id="231" name="Google Shape;231;p33"/>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32" name="Google Shape;232;p33"/>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979750" y="676450"/>
            <a:ext cx="5088600" cy="6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User Interface</a:t>
            </a:r>
            <a:endParaRPr sz="2800"/>
          </a:p>
        </p:txBody>
      </p:sp>
      <p:pic>
        <p:nvPicPr>
          <p:cNvPr id="238" name="Google Shape;238;p34"/>
          <p:cNvPicPr preferRelativeResize="0"/>
          <p:nvPr/>
        </p:nvPicPr>
        <p:blipFill>
          <a:blip r:embed="rId3">
            <a:alphaModFix/>
          </a:blip>
          <a:stretch>
            <a:fillRect/>
          </a:stretch>
        </p:blipFill>
        <p:spPr>
          <a:xfrm>
            <a:off x="390164" y="1437425"/>
            <a:ext cx="3526736" cy="2558700"/>
          </a:xfrm>
          <a:prstGeom prst="rect">
            <a:avLst/>
          </a:prstGeom>
          <a:noFill/>
          <a:ln>
            <a:noFill/>
          </a:ln>
        </p:spPr>
      </p:pic>
      <p:pic>
        <p:nvPicPr>
          <p:cNvPr id="239" name="Google Shape;239;p34"/>
          <p:cNvPicPr preferRelativeResize="0"/>
          <p:nvPr/>
        </p:nvPicPr>
        <p:blipFill>
          <a:blip r:embed="rId4">
            <a:alphaModFix/>
          </a:blip>
          <a:stretch>
            <a:fillRect/>
          </a:stretch>
        </p:blipFill>
        <p:spPr>
          <a:xfrm>
            <a:off x="4112158" y="1437425"/>
            <a:ext cx="4591069" cy="2558699"/>
          </a:xfrm>
          <a:prstGeom prst="rect">
            <a:avLst/>
          </a:prstGeom>
          <a:noFill/>
          <a:ln>
            <a:noFill/>
          </a:ln>
        </p:spPr>
      </p:pic>
    </p:spTree>
  </p:cSld>
  <p:clrMapOvr>
    <a:masterClrMapping/>
  </p:clrMapOvr>
</p:sld>
</file>

<file path=ppt/theme/theme1.xml><?xml version="1.0" encoding="utf-8"?>
<a:theme xmlns:a="http://schemas.openxmlformats.org/drawingml/2006/main"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3500</Words>
  <Application>Microsoft Office PowerPoint</Application>
  <PresentationFormat>On-screen Show (16:9)</PresentationFormat>
  <Paragraphs>257</Paragraphs>
  <Slides>57</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Georama</vt:lpstr>
      <vt:lpstr>Open Sans</vt:lpstr>
      <vt:lpstr>Bebas Neue</vt:lpstr>
      <vt:lpstr>PT Sans</vt:lpstr>
      <vt:lpstr>Red Hat Display</vt:lpstr>
      <vt:lpstr>Roboto Mono</vt:lpstr>
      <vt:lpstr>Arial</vt:lpstr>
      <vt:lpstr>Nunito Light</vt:lpstr>
      <vt:lpstr>Encode Sans Condensed</vt:lpstr>
      <vt:lpstr>Consolas</vt:lpstr>
      <vt:lpstr>Doppio One</vt:lpstr>
      <vt:lpstr>Encode Sans</vt:lpstr>
      <vt:lpstr>Computer Networking Project Proposal by Slidesgo</vt:lpstr>
      <vt:lpstr>WannaHang @ SIT Project Presentation</vt:lpstr>
      <vt:lpstr>Table of contents</vt:lpstr>
      <vt:lpstr>Table of contents</vt:lpstr>
      <vt:lpstr>Login</vt:lpstr>
      <vt:lpstr>Login Validation</vt:lpstr>
      <vt:lpstr>Login Validation</vt:lpstr>
      <vt:lpstr>Login Code</vt:lpstr>
      <vt:lpstr>User Interface</vt:lpstr>
      <vt:lpstr>User Interface</vt:lpstr>
      <vt:lpstr>User Interface</vt:lpstr>
      <vt:lpstr>User Interface Code</vt:lpstr>
      <vt:lpstr>User Interface Code</vt:lpstr>
      <vt:lpstr>User Interface Code</vt:lpstr>
      <vt:lpstr>Settings Page</vt:lpstr>
      <vt:lpstr>Settings UI</vt:lpstr>
      <vt:lpstr>Source code for hint UI</vt:lpstr>
      <vt:lpstr>Source code for Volume UI</vt:lpstr>
      <vt:lpstr>Game Logic (Hint)</vt:lpstr>
      <vt:lpstr>Hint feature</vt:lpstr>
      <vt:lpstr>Source code for hint </vt:lpstr>
      <vt:lpstr>Game Logic (Difficulty)</vt:lpstr>
      <vt:lpstr>Overview on difficulty </vt:lpstr>
      <vt:lpstr>Source code for difficulty</vt:lpstr>
      <vt:lpstr>Source code for difficulty</vt:lpstr>
      <vt:lpstr>Game Logic (Health &amp; Regen)</vt:lpstr>
      <vt:lpstr>Overview on health &amp; Regen </vt:lpstr>
      <vt:lpstr>Source code for health</vt:lpstr>
      <vt:lpstr>Source code for health  (No timer)</vt:lpstr>
      <vt:lpstr>Source code for health (With Timer)</vt:lpstr>
      <vt:lpstr>Source code for health (With Timer)</vt:lpstr>
      <vt:lpstr>Source code for Lives gain (Regen)</vt:lpstr>
      <vt:lpstr>Source code for Lives gain (Regen)</vt:lpstr>
      <vt:lpstr>Game Logic (Validation)</vt:lpstr>
      <vt:lpstr>Input Validation Valid input</vt:lpstr>
      <vt:lpstr>Input Validation Valid input</vt:lpstr>
      <vt:lpstr>Input Validation Invalid Input</vt:lpstr>
      <vt:lpstr>Input Validation Invalid Input</vt:lpstr>
      <vt:lpstr>Input Validation Invalid input</vt:lpstr>
      <vt:lpstr>Game Logic (Images)</vt:lpstr>
      <vt:lpstr>Loading of Images (Login hangman) </vt:lpstr>
      <vt:lpstr>Arranging the Images in the application (Login hangman) </vt:lpstr>
      <vt:lpstr>Hangman Life stages</vt:lpstr>
      <vt:lpstr>Loading of Images (Hangman stages) </vt:lpstr>
      <vt:lpstr>Function to update image</vt:lpstr>
      <vt:lpstr>Hangman image is always in line with number of lives left </vt:lpstr>
      <vt:lpstr>Music</vt:lpstr>
      <vt:lpstr>Music Implementation</vt:lpstr>
      <vt:lpstr>Overview</vt:lpstr>
      <vt:lpstr>Code for Music Implementation</vt:lpstr>
      <vt:lpstr>Code for Music Implementation</vt:lpstr>
      <vt:lpstr>Code for Music Implementation</vt:lpstr>
      <vt:lpstr>Completion</vt:lpstr>
      <vt:lpstr>Completion Page</vt:lpstr>
      <vt:lpstr>Code for Completion Page</vt:lpstr>
      <vt:lpstr>Code for Completion Page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MUHD WAFIYUDDIN BIN ABDUL RAHMAN</cp:lastModifiedBy>
  <cp:revision>1</cp:revision>
  <dcterms:modified xsi:type="dcterms:W3CDTF">2024-10-15T12:00:53Z</dcterms:modified>
</cp:coreProperties>
</file>